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73" r:id="rId3"/>
    <p:sldId id="265" r:id="rId4"/>
    <p:sldId id="260" r:id="rId5"/>
    <p:sldId id="261" r:id="rId6"/>
    <p:sldId id="262" r:id="rId7"/>
    <p:sldId id="266" r:id="rId8"/>
    <p:sldId id="263" r:id="rId9"/>
    <p:sldId id="267" r:id="rId10"/>
    <p:sldId id="268" r:id="rId11"/>
    <p:sldId id="269" r:id="rId12"/>
    <p:sldId id="270" r:id="rId13"/>
    <p:sldId id="271" r:id="rId14"/>
    <p:sldId id="272" r:id="rId15"/>
    <p:sldId id="257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8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80093" autoAdjust="0"/>
  </p:normalViewPr>
  <p:slideViewPr>
    <p:cSldViewPr snapToGrid="0">
      <p:cViewPr varScale="1">
        <p:scale>
          <a:sx n="111" d="100"/>
          <a:sy n="111" d="100"/>
        </p:scale>
        <p:origin x="1038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216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jehan\Desktop\FactSheet\Tobacco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jehan\Desktop\Projects\DataPortal\WordFactSheet\FactSheetDat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jehan\Desktop\Projects\DataPortal\WordFactSheet\FactSheetData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jehan\Downloads\County%20Ranking%20HIV%20Burden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jehan\Desktop\Projects\DataPortal\WordFactSheet\FactSheetData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jehan\Desktop\FactSheet\Tobacco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40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000" b="1">
                <a:solidFill>
                  <a:sysClr val="windowText" lastClr="000000"/>
                </a:solidFill>
              </a:rPr>
              <a:t>Number of</a:t>
            </a:r>
            <a:r>
              <a:rPr lang="en-US" sz="1000" b="1" baseline="0">
                <a:solidFill>
                  <a:sysClr val="windowText" lastClr="000000"/>
                </a:solidFill>
              </a:rPr>
              <a:t> State-Funded Opioid-Use Treatment Patients in South Carolina</a:t>
            </a:r>
            <a:endParaRPr lang="en-US" sz="1000" b="1">
              <a:solidFill>
                <a:sysClr val="windowText" lastClr="000000"/>
              </a:solidFill>
            </a:endParaRPr>
          </a:p>
        </c:rich>
      </c:tx>
      <c:layout>
        <c:manualLayout>
          <c:xMode val="edge"/>
          <c:yMode val="edge"/>
          <c:x val="0.10260964117433853"/>
          <c:y val="2.606882168925964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4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0413763973595362E-2"/>
          <c:y val="0.20806819767966961"/>
          <c:w val="0.94455968013059621"/>
          <c:h val="0.70485577695645185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opioid!$B$1</c:f>
              <c:strCache>
                <c:ptCount val="1"/>
                <c:pt idx="0">
                  <c:v>No. of Cases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838B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15A-4683-9591-CD3415B3A7C2}"/>
              </c:ext>
            </c:extLst>
          </c:dPt>
          <c:dPt>
            <c:idx val="1"/>
            <c:invertIfNegative val="0"/>
            <c:bubble3D val="0"/>
            <c:spPr>
              <a:solidFill>
                <a:srgbClr val="00838B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15A-4683-9591-CD3415B3A7C2}"/>
              </c:ext>
            </c:extLst>
          </c:dPt>
          <c:dPt>
            <c:idx val="2"/>
            <c:invertIfNegative val="0"/>
            <c:bubble3D val="0"/>
            <c:spPr>
              <a:solidFill>
                <a:srgbClr val="00838B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115A-4683-9591-CD3415B3A7C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rgbClr val="29F5FF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opioid!$A$2:$A$4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opioid!$B$2:$B$4</c:f>
              <c:numCache>
                <c:formatCode>General</c:formatCode>
                <c:ptCount val="3"/>
                <c:pt idx="0">
                  <c:v>5868</c:v>
                </c:pt>
                <c:pt idx="1">
                  <c:v>6884</c:v>
                </c:pt>
                <c:pt idx="2">
                  <c:v>6945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15A-4683-9591-CD3415B3A7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4404248"/>
        <c:axId val="125820128"/>
      </c:barChart>
      <c:catAx>
        <c:axId val="124404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5820128"/>
        <c:crosses val="autoZero"/>
        <c:auto val="1"/>
        <c:lblAlgn val="ctr"/>
        <c:lblOffset val="100"/>
        <c:noMultiLvlLbl val="0"/>
      </c:catAx>
      <c:valAx>
        <c:axId val="12582012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244042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000" b="1">
                <a:solidFill>
                  <a:sysClr val="windowText" lastClr="000000"/>
                </a:solidFill>
              </a:rPr>
              <a:t>Number</a:t>
            </a:r>
            <a:r>
              <a:rPr lang="en-US" sz="1000" b="1" baseline="0">
                <a:solidFill>
                  <a:sysClr val="windowText" lastClr="000000"/>
                </a:solidFill>
              </a:rPr>
              <a:t> of Opioid Related Deaths</a:t>
            </a:r>
            <a:endParaRPr lang="en-US" sz="1000" b="1">
              <a:solidFill>
                <a:sysClr val="windowText" lastClr="000000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9689698719105181E-2"/>
          <c:y val="0.11006215301154268"/>
          <c:w val="0.9386613747068373"/>
          <c:h val="0.60385368185854083"/>
        </c:manualLayout>
      </c:layout>
      <c:lineChart>
        <c:grouping val="standard"/>
        <c:varyColors val="0"/>
        <c:ser>
          <c:idx val="0"/>
          <c:order val="0"/>
          <c:tx>
            <c:strRef>
              <c:f>Opioids!$A$2</c:f>
              <c:strCache>
                <c:ptCount val="1"/>
                <c:pt idx="0">
                  <c:v>Prescription Drug</c:v>
                </c:pt>
              </c:strCache>
            </c:strRef>
          </c:tx>
          <c:spPr>
            <a:ln w="28575" cap="rnd">
              <a:solidFill>
                <a:srgbClr val="005B6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5B60"/>
              </a:solidFill>
              <a:ln w="9525">
                <a:solidFill>
                  <a:srgbClr val="005B60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3.6111111111111122E-2"/>
                  <c:y val="-5.55555555555556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272-47BD-9706-DBE4EC1E317B}"/>
                </c:ext>
              </c:extLst>
            </c:dLbl>
            <c:dLbl>
              <c:idx val="1"/>
              <c:layout>
                <c:manualLayout>
                  <c:x val="-3.3333333333333333E-2"/>
                  <c:y val="-5.09259259259259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272-47BD-9706-DBE4EC1E317B}"/>
                </c:ext>
              </c:extLst>
            </c:dLbl>
            <c:dLbl>
              <c:idx val="2"/>
              <c:layout>
                <c:manualLayout>
                  <c:x val="-3.6111111111111108E-2"/>
                  <c:y val="-4.62962962962963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6272-47BD-9706-DBE4EC1E317B}"/>
                </c:ext>
              </c:extLst>
            </c:dLbl>
            <c:dLbl>
              <c:idx val="3"/>
              <c:layout>
                <c:manualLayout>
                  <c:x val="-4.4444444444444446E-2"/>
                  <c:y val="-4.62962962962963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6272-47BD-9706-DBE4EC1E317B}"/>
                </c:ext>
              </c:extLst>
            </c:dLbl>
            <c:dLbl>
              <c:idx val="4"/>
              <c:layout>
                <c:manualLayout>
                  <c:x val="-0.05"/>
                  <c:y val="-4.16666666666666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6272-47BD-9706-DBE4EC1E317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Opioids!$B$1:$F$1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Opioids!$B$2:$F$2</c:f>
              <c:numCache>
                <c:formatCode>General</c:formatCode>
                <c:ptCount val="5"/>
                <c:pt idx="0">
                  <c:v>572</c:v>
                </c:pt>
                <c:pt idx="1">
                  <c:v>641</c:v>
                </c:pt>
                <c:pt idx="2">
                  <c:v>684</c:v>
                </c:pt>
                <c:pt idx="3">
                  <c:v>782</c:v>
                </c:pt>
                <c:pt idx="4">
                  <c:v>863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6272-47BD-9706-DBE4EC1E317B}"/>
            </c:ext>
          </c:extLst>
        </c:ser>
        <c:ser>
          <c:idx val="1"/>
          <c:order val="1"/>
          <c:tx>
            <c:strRef>
              <c:f>Opioids!$A$3</c:f>
              <c:strCache>
                <c:ptCount val="1"/>
                <c:pt idx="0">
                  <c:v>Opioid</c:v>
                </c:pt>
              </c:strCache>
            </c:strRef>
          </c:tx>
          <c:spPr>
            <a:ln w="28575" cap="rnd">
              <a:solidFill>
                <a:srgbClr val="00838B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A4AC"/>
              </a:solidFill>
              <a:ln w="9525">
                <a:solidFill>
                  <a:srgbClr val="00838B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2.2222222222222247E-2"/>
                  <c:y val="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6272-47BD-9706-DBE4EC1E317B}"/>
                </c:ext>
              </c:extLst>
            </c:dLbl>
            <c:dLbl>
              <c:idx val="1"/>
              <c:layout>
                <c:manualLayout>
                  <c:x val="-1.4175428298663639E-2"/>
                  <c:y val="5.0926171887281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6315591346679715E-2"/>
                      <c:h val="6.474568002419771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6272-47BD-9706-DBE4EC1E317B}"/>
                </c:ext>
              </c:extLst>
            </c:dLbl>
            <c:dLbl>
              <c:idx val="2"/>
              <c:layout>
                <c:manualLayout>
                  <c:x val="-1.6666666666666666E-2"/>
                  <c:y val="4.62962962962962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6272-47BD-9706-DBE4EC1E317B}"/>
                </c:ext>
              </c:extLst>
            </c:dLbl>
            <c:dLbl>
              <c:idx val="3"/>
              <c:layout>
                <c:manualLayout>
                  <c:x val="-1.6666666666666666E-2"/>
                  <c:y val="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6272-47BD-9706-DBE4EC1E317B}"/>
                </c:ext>
              </c:extLst>
            </c:dLbl>
            <c:dLbl>
              <c:idx val="4"/>
              <c:layout>
                <c:manualLayout>
                  <c:x val="-4.1666666666666664E-2"/>
                  <c:y val="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6272-47BD-9706-DBE4EC1E317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Opioids!$B$1:$F$1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Opioids!$B$3:$F$3</c:f>
              <c:numCache>
                <c:formatCode>General</c:formatCode>
                <c:ptCount val="5"/>
                <c:pt idx="0">
                  <c:v>508</c:v>
                </c:pt>
                <c:pt idx="1">
                  <c:v>565</c:v>
                </c:pt>
                <c:pt idx="2">
                  <c:v>616</c:v>
                </c:pt>
                <c:pt idx="3">
                  <c:v>748</c:v>
                </c:pt>
                <c:pt idx="4">
                  <c:v>816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6272-47BD-9706-DBE4EC1E317B}"/>
            </c:ext>
          </c:extLst>
        </c:ser>
        <c:ser>
          <c:idx val="2"/>
          <c:order val="2"/>
          <c:tx>
            <c:strRef>
              <c:f>Opioids!$A$4</c:f>
              <c:strCache>
                <c:ptCount val="1"/>
                <c:pt idx="0">
                  <c:v>Fentanyl</c:v>
                </c:pt>
              </c:strCache>
            </c:strRef>
          </c:tx>
          <c:spPr>
            <a:ln w="28575" cap="rnd">
              <a:solidFill>
                <a:srgbClr val="00C8D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C8D2"/>
              </a:solidFill>
              <a:ln w="9525">
                <a:solidFill>
                  <a:srgbClr val="00C8D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1.6666666666666691E-2"/>
                  <c:y val="-3.7037037037037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6272-47BD-9706-DBE4EC1E317B}"/>
                </c:ext>
              </c:extLst>
            </c:dLbl>
            <c:dLbl>
              <c:idx val="1"/>
              <c:layout>
                <c:manualLayout>
                  <c:x val="-3.3333333333333333E-2"/>
                  <c:y val="-5.09259259259260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6272-47BD-9706-DBE4EC1E317B}"/>
                </c:ext>
              </c:extLst>
            </c:dLbl>
            <c:dLbl>
              <c:idx val="2"/>
              <c:layout>
                <c:manualLayout>
                  <c:x val="-3.3333333333333333E-2"/>
                  <c:y val="-4.16666666666667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6272-47BD-9706-DBE4EC1E317B}"/>
                </c:ext>
              </c:extLst>
            </c:dLbl>
            <c:dLbl>
              <c:idx val="3"/>
              <c:layout>
                <c:manualLayout>
                  <c:x val="-4.1666666666666664E-2"/>
                  <c:y val="-4.16666666666667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6272-47BD-9706-DBE4EC1E317B}"/>
                </c:ext>
              </c:extLst>
            </c:dLbl>
            <c:dLbl>
              <c:idx val="4"/>
              <c:layout>
                <c:manualLayout>
                  <c:x val="-0.05"/>
                  <c:y val="-3.7037037037037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6272-47BD-9706-DBE4EC1E317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Opioids!$B$1:$F$1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Opioids!$B$4:$F$4</c:f>
              <c:numCache>
                <c:formatCode>General</c:formatCode>
                <c:ptCount val="5"/>
                <c:pt idx="0">
                  <c:v>68</c:v>
                </c:pt>
                <c:pt idx="1">
                  <c:v>130</c:v>
                </c:pt>
                <c:pt idx="2">
                  <c:v>190</c:v>
                </c:pt>
                <c:pt idx="3">
                  <c:v>362</c:v>
                </c:pt>
                <c:pt idx="4">
                  <c:v>460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6272-47BD-9706-DBE4EC1E317B}"/>
            </c:ext>
          </c:extLst>
        </c:ser>
        <c:ser>
          <c:idx val="3"/>
          <c:order val="3"/>
          <c:tx>
            <c:strRef>
              <c:f>Opioids!$A$5</c:f>
              <c:strCache>
                <c:ptCount val="1"/>
                <c:pt idx="0">
                  <c:v>Heroin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8.1929538710241057E-2"/>
                  <c:y val="-3.2705948931104799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6272-47BD-9706-DBE4EC1E317B}"/>
                </c:ext>
              </c:extLst>
            </c:dLbl>
            <c:dLbl>
              <c:idx val="1"/>
              <c:layout>
                <c:manualLayout>
                  <c:x val="-3.6111111111111108E-2"/>
                  <c:y val="2.77777777777778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6272-47BD-9706-DBE4EC1E317B}"/>
                </c:ext>
              </c:extLst>
            </c:dLbl>
            <c:dLbl>
              <c:idx val="2"/>
              <c:layout>
                <c:manualLayout>
                  <c:x val="-2.7777777777777776E-2"/>
                  <c:y val="4.16666666666665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4-6272-47BD-9706-DBE4EC1E317B}"/>
                </c:ext>
              </c:extLst>
            </c:dLbl>
            <c:dLbl>
              <c:idx val="3"/>
              <c:layout>
                <c:manualLayout>
                  <c:x val="-2.2222222222222223E-2"/>
                  <c:y val="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5-6272-47BD-9706-DBE4EC1E317B}"/>
                </c:ext>
              </c:extLst>
            </c:dLbl>
            <c:dLbl>
              <c:idx val="4"/>
              <c:layout>
                <c:manualLayout>
                  <c:x val="-3.0555555555555555E-2"/>
                  <c:y val="3.7037037037037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6-6272-47BD-9706-DBE4EC1E317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Opioids!$B$1:$F$1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Opioids!$B$5:$F$5</c:f>
              <c:numCache>
                <c:formatCode>General</c:formatCode>
                <c:ptCount val="5"/>
                <c:pt idx="0">
                  <c:v>57</c:v>
                </c:pt>
                <c:pt idx="1">
                  <c:v>95</c:v>
                </c:pt>
                <c:pt idx="2">
                  <c:v>108</c:v>
                </c:pt>
                <c:pt idx="3">
                  <c:v>144</c:v>
                </c:pt>
                <c:pt idx="4">
                  <c:v>268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7-6272-47BD-9706-DBE4EC1E31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5359032"/>
        <c:axId val="125888568"/>
      </c:lineChart>
      <c:catAx>
        <c:axId val="215359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5888568"/>
        <c:crosses val="autoZero"/>
        <c:auto val="1"/>
        <c:lblAlgn val="ctr"/>
        <c:lblOffset val="100"/>
        <c:noMultiLvlLbl val="0"/>
      </c:catAx>
      <c:valAx>
        <c:axId val="125888568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15359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1551463788476918E-2"/>
          <c:y val="0.8529574881206764"/>
          <c:w val="0.94319145520845626"/>
          <c:h val="0.1371292528954326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000" b="1">
                <a:solidFill>
                  <a:sysClr val="windowText" lastClr="000000"/>
                </a:solidFill>
              </a:rPr>
              <a:t>Prescription</a:t>
            </a:r>
            <a:r>
              <a:rPr lang="en-US" sz="1000" b="1" baseline="0">
                <a:solidFill>
                  <a:sysClr val="windowText" lastClr="000000"/>
                </a:solidFill>
              </a:rPr>
              <a:t> Opioid Dispensed (Per 1,000)</a:t>
            </a:r>
            <a:endParaRPr lang="en-US" sz="1000" b="1">
              <a:solidFill>
                <a:sysClr val="windowText" lastClr="000000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Opioids!$A$8</c:f>
              <c:strCache>
                <c:ptCount val="1"/>
                <c:pt idx="0">
                  <c:v>Opioid</c:v>
                </c:pt>
              </c:strCache>
            </c:strRef>
          </c:tx>
          <c:spPr>
            <a:solidFill>
              <a:srgbClr val="00838B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Opioids!$B$7:$F$7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Opioids!$B$8:$F$8</c:f>
              <c:numCache>
                <c:formatCode>0.0</c:formatCode>
                <c:ptCount val="5"/>
                <c:pt idx="0">
                  <c:v>925.88</c:v>
                </c:pt>
                <c:pt idx="1">
                  <c:v>964.36</c:v>
                </c:pt>
                <c:pt idx="2">
                  <c:v>940.54</c:v>
                </c:pt>
                <c:pt idx="3">
                  <c:v>863.09</c:v>
                </c:pt>
                <c:pt idx="4">
                  <c:v>730.98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62-4824-8267-AA4EF97BA2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94920152"/>
        <c:axId val="594920480"/>
      </c:barChart>
      <c:catAx>
        <c:axId val="594920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4920480"/>
        <c:crosses val="autoZero"/>
        <c:auto val="1"/>
        <c:lblAlgn val="ctr"/>
        <c:lblOffset val="100"/>
        <c:noMultiLvlLbl val="0"/>
      </c:catAx>
      <c:valAx>
        <c:axId val="594920480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crossAx val="594920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000" b="1">
                <a:solidFill>
                  <a:sysClr val="windowText" lastClr="000000"/>
                </a:solidFill>
              </a:rPr>
              <a:t>Estimated</a:t>
            </a:r>
            <a:r>
              <a:rPr lang="en-US" sz="1000" b="1" baseline="0">
                <a:solidFill>
                  <a:sysClr val="windowText" lastClr="000000"/>
                </a:solidFill>
              </a:rPr>
              <a:t> Infection Rate of HCV, 2013-2016 (Per 100,000)</a:t>
            </a:r>
            <a:endParaRPr lang="en-US" sz="1000" b="1">
              <a:solidFill>
                <a:sysClr val="windowText" lastClr="000000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B3FBF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666-4BC0-8C79-4A9EF974E09A}"/>
              </c:ext>
            </c:extLst>
          </c:dPt>
          <c:dPt>
            <c:idx val="1"/>
            <c:invertIfNegative val="0"/>
            <c:bubble3D val="0"/>
            <c:spPr>
              <a:solidFill>
                <a:srgbClr val="00C8D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666-4BC0-8C79-4A9EF974E09A}"/>
              </c:ext>
            </c:extLst>
          </c:dPt>
          <c:dPt>
            <c:idx val="2"/>
            <c:invertIfNegative val="0"/>
            <c:bubble3D val="0"/>
            <c:spPr>
              <a:solidFill>
                <a:srgbClr val="00787E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D666-4BC0-8C79-4A9EF974E09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HepC!$A$1:$A$3</c:f>
              <c:strCache>
                <c:ptCount val="3"/>
                <c:pt idx="0">
                  <c:v>Nation</c:v>
                </c:pt>
                <c:pt idx="1">
                  <c:v>Southern US</c:v>
                </c:pt>
                <c:pt idx="2">
                  <c:v>SC</c:v>
                </c:pt>
              </c:strCache>
            </c:strRef>
          </c:cat>
          <c:val>
            <c:numRef>
              <c:f>HepC!$B$1:$B$3</c:f>
              <c:numCache>
                <c:formatCode>General</c:formatCode>
                <c:ptCount val="3"/>
                <c:pt idx="0">
                  <c:v>970</c:v>
                </c:pt>
                <c:pt idx="1">
                  <c:v>1245</c:v>
                </c:pt>
                <c:pt idx="2">
                  <c:v>1141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666-4BC0-8C79-4A9EF974E0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5247992"/>
        <c:axId val="215248384"/>
      </c:barChart>
      <c:catAx>
        <c:axId val="215247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5248384"/>
        <c:crosses val="autoZero"/>
        <c:auto val="1"/>
        <c:lblAlgn val="ctr"/>
        <c:lblOffset val="100"/>
        <c:noMultiLvlLbl val="0"/>
      </c:catAx>
      <c:valAx>
        <c:axId val="215248384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152479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5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050" b="1">
                <a:solidFill>
                  <a:sysClr val="windowText" lastClr="000000"/>
                </a:solidFill>
                <a:latin typeface="+mn-lt"/>
                <a:cs typeface="Times New Roman" panose="02020603050405020304" pitchFamily="18" charset="0"/>
              </a:rPr>
              <a:t>Morality</a:t>
            </a:r>
            <a:r>
              <a:rPr lang="en-US" sz="1050" b="1" baseline="0">
                <a:solidFill>
                  <a:sysClr val="windowText" lastClr="000000"/>
                </a:solidFill>
                <a:latin typeface="+mn-lt"/>
                <a:cs typeface="Times New Roman" panose="02020603050405020304" pitchFamily="18" charset="0"/>
              </a:rPr>
              <a:t> Related to HCV, 2016 (Per 100,000)</a:t>
            </a:r>
            <a:endParaRPr lang="en-US" sz="1050" b="1">
              <a:solidFill>
                <a:sysClr val="windowText" lastClr="000000"/>
              </a:solidFill>
              <a:latin typeface="+mn-lt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rgbClr val="7DFAFA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00C8C8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B35-4D57-BDEC-62ECDA569548}"/>
              </c:ext>
            </c:extLst>
          </c:dPt>
          <c:dPt>
            <c:idx val="2"/>
            <c:invertIfNegative val="0"/>
            <c:bubble3D val="0"/>
            <c:spPr>
              <a:solidFill>
                <a:srgbClr val="00838B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B35-4D57-BDEC-62ECDA569548}"/>
              </c:ext>
            </c:extLst>
          </c:dPt>
          <c:dLbls>
            <c:dLbl>
              <c:idx val="0"/>
              <c:layout>
                <c:manualLayout>
                  <c:x val="-3.9336231631167571E-17"/>
                  <c:y val="-0.3281148089719388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A745-435F-A433-C1CA6027BD17}"/>
                </c:ext>
              </c:extLst>
            </c:dLbl>
            <c:dLbl>
              <c:idx val="1"/>
              <c:layout>
                <c:manualLayout>
                  <c:x val="0"/>
                  <c:y val="-0.3496666928016501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EB35-4D57-BDEC-62ECDA569548}"/>
                </c:ext>
              </c:extLst>
            </c:dLbl>
            <c:dLbl>
              <c:idx val="2"/>
              <c:layout>
                <c:manualLayout>
                  <c:x val="0"/>
                  <c:y val="-0.1653108067007801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EB35-4D57-BDEC-62ECDA56954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Sheet1!$A$1:$C$1</c:f>
              <c:strCache>
                <c:ptCount val="3"/>
                <c:pt idx="0">
                  <c:v>SC</c:v>
                </c:pt>
                <c:pt idx="1">
                  <c:v>Southern US</c:v>
                </c:pt>
                <c:pt idx="2">
                  <c:v>National </c:v>
                </c:pt>
              </c:strCache>
            </c:strRef>
          </c:cat>
          <c:val>
            <c:numRef>
              <c:f>Sheet1!$A$2:$C$2</c:f>
              <c:numCache>
                <c:formatCode>General</c:formatCode>
                <c:ptCount val="3"/>
                <c:pt idx="0">
                  <c:v>6</c:v>
                </c:pt>
                <c:pt idx="1">
                  <c:v>6.1</c:v>
                </c:pt>
                <c:pt idx="2">
                  <c:v>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B35-4D57-BDEC-62ECDA5695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5249168"/>
        <c:axId val="215249560"/>
      </c:barChart>
      <c:catAx>
        <c:axId val="215249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215249560"/>
        <c:crosses val="autoZero"/>
        <c:auto val="1"/>
        <c:lblAlgn val="ctr"/>
        <c:lblOffset val="100"/>
        <c:noMultiLvlLbl val="0"/>
      </c:catAx>
      <c:valAx>
        <c:axId val="215249560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152491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AIDS Incidence,</a:t>
            </a:r>
            <a:r>
              <a:rPr lang="en-US" sz="1200" b="1" baseline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Prevalence and Deaths*</a:t>
            </a:r>
            <a:endParaRPr lang="en-US" sz="1200" b="1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'[County Ranking HIV Burden.xlsx]Sheet1'!$B$1</c:f>
              <c:strCache>
                <c:ptCount val="1"/>
                <c:pt idx="0">
                  <c:v>Incidence</c:v>
                </c:pt>
              </c:strCache>
            </c:strRef>
          </c:tx>
          <c:spPr>
            <a:ln w="28575" cap="rnd">
              <a:solidFill>
                <a:srgbClr val="00838B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838B"/>
              </a:solidFill>
              <a:ln w="9525">
                <a:solidFill>
                  <a:srgbClr val="00838B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'[County Ranking HIV Burden.xlsx]Sheet1'!$A$2:$A$6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'[County Ranking HIV Burden.xlsx]Sheet1'!$B$2:$B$6</c:f>
              <c:numCache>
                <c:formatCode>General</c:formatCode>
                <c:ptCount val="5"/>
                <c:pt idx="0">
                  <c:v>456</c:v>
                </c:pt>
                <c:pt idx="1">
                  <c:v>355</c:v>
                </c:pt>
                <c:pt idx="2">
                  <c:v>366</c:v>
                </c:pt>
                <c:pt idx="3">
                  <c:v>365</c:v>
                </c:pt>
                <c:pt idx="4">
                  <c:v>384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FF6-4A8A-9325-F75CBB0C4A94}"/>
            </c:ext>
          </c:extLst>
        </c:ser>
        <c:ser>
          <c:idx val="1"/>
          <c:order val="1"/>
          <c:tx>
            <c:strRef>
              <c:f>'[County Ranking HIV Burden.xlsx]Sheet1'!$C$1</c:f>
              <c:strCache>
                <c:ptCount val="1"/>
                <c:pt idx="0">
                  <c:v>Prevalence</c:v>
                </c:pt>
              </c:strCache>
            </c:strRef>
          </c:tx>
          <c:spPr>
            <a:ln w="28575" cap="rnd">
              <a:solidFill>
                <a:srgbClr val="00C8C8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C8C8"/>
              </a:solidFill>
              <a:ln w="9525">
                <a:solidFill>
                  <a:srgbClr val="00C8C8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'[County Ranking HIV Burden.xlsx]Sheet1'!$A$2:$A$6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'[County Ranking HIV Burden.xlsx]Sheet1'!$C$2:$C$6</c:f>
              <c:numCache>
                <c:formatCode>#,##0</c:formatCode>
                <c:ptCount val="5"/>
                <c:pt idx="0">
                  <c:v>8380</c:v>
                </c:pt>
                <c:pt idx="1">
                  <c:v>8508</c:v>
                </c:pt>
                <c:pt idx="2">
                  <c:v>10141</c:v>
                </c:pt>
                <c:pt idx="3">
                  <c:v>10246</c:v>
                </c:pt>
                <c:pt idx="4">
                  <c:v>10568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FF6-4A8A-9325-F75CBB0C4A94}"/>
            </c:ext>
          </c:extLst>
        </c:ser>
        <c:ser>
          <c:idx val="2"/>
          <c:order val="2"/>
          <c:tx>
            <c:strRef>
              <c:f>'[County Ranking HIV Burden.xlsx]Sheet1'!$D$1</c:f>
              <c:strCache>
                <c:ptCount val="1"/>
                <c:pt idx="0">
                  <c:v>Deaths</c:v>
                </c:pt>
              </c:strCache>
            </c:strRef>
          </c:tx>
          <c:spPr>
            <a:ln w="28575" cap="rnd">
              <a:solidFill>
                <a:srgbClr val="7DFAFA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7DFAFA"/>
              </a:solidFill>
              <a:ln w="9525">
                <a:solidFill>
                  <a:srgbClr val="7DFAFA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'[County Ranking HIV Burden.xlsx]Sheet1'!$A$2:$A$6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'[County Ranking HIV Burden.xlsx]Sheet1'!$D$2:$D$6</c:f>
              <c:numCache>
                <c:formatCode>#,##0</c:formatCode>
                <c:ptCount val="5"/>
                <c:pt idx="0">
                  <c:v>8799</c:v>
                </c:pt>
                <c:pt idx="1">
                  <c:v>9230</c:v>
                </c:pt>
                <c:pt idx="2">
                  <c:v>9437</c:v>
                </c:pt>
                <c:pt idx="3">
                  <c:v>9683</c:v>
                </c:pt>
                <c:pt idx="4">
                  <c:v>9830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FF6-4A8A-9325-F75CBB0C4A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72126400"/>
        <c:axId val="372130336"/>
      </c:lineChart>
      <c:catAx>
        <c:axId val="372126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372130336"/>
        <c:crosses val="autoZero"/>
        <c:auto val="1"/>
        <c:lblAlgn val="ctr"/>
        <c:lblOffset val="100"/>
        <c:noMultiLvlLbl val="0"/>
      </c:catAx>
      <c:valAx>
        <c:axId val="372130336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72126400"/>
        <c:crosses val="autoZero"/>
        <c:crossBetween val="between"/>
        <c:majorUnit val="1000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100" b="1">
                <a:solidFill>
                  <a:sysClr val="windowText" lastClr="000000"/>
                </a:solidFill>
              </a:rPr>
              <a:t>Percent</a:t>
            </a:r>
            <a:r>
              <a:rPr lang="en-US" sz="1100" b="1" baseline="0">
                <a:solidFill>
                  <a:sysClr val="windowText" lastClr="000000"/>
                </a:solidFill>
              </a:rPr>
              <a:t> of Traffic Fatalities Involving a Driver </a:t>
            </a:r>
          </a:p>
          <a:p>
            <a:pPr>
              <a:defRPr sz="1000">
                <a:solidFill>
                  <a:sysClr val="windowText" lastClr="000000"/>
                </a:solidFill>
              </a:defRPr>
            </a:pPr>
            <a:r>
              <a:rPr lang="en-US" sz="1100" b="1" baseline="0">
                <a:solidFill>
                  <a:sysClr val="windowText" lastClr="000000"/>
                </a:solidFill>
              </a:rPr>
              <a:t>with a BAC of </a:t>
            </a:r>
            <a:r>
              <a:rPr lang="en-US" sz="1100" b="1" i="0" u="none" strike="noStrike" baseline="0">
                <a:solidFill>
                  <a:sysClr val="windowText" lastClr="000000"/>
                </a:solidFill>
                <a:effectLst/>
              </a:rPr>
              <a:t>≥ 0.08</a:t>
            </a:r>
            <a:endParaRPr lang="en-US" sz="1100" b="1">
              <a:solidFill>
                <a:sysClr val="windowText" lastClr="000000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Alcohol!$A$2</c:f>
              <c:strCache>
                <c:ptCount val="1"/>
                <c:pt idx="0">
                  <c:v>Nation</c:v>
                </c:pt>
              </c:strCache>
            </c:strRef>
          </c:tx>
          <c:spPr>
            <a:solidFill>
              <a:srgbClr val="00C8D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Alcohol!$B$1:$F$1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Alcohol!$B$2:$F$2</c:f>
              <c:numCache>
                <c:formatCode>General</c:formatCode>
                <c:ptCount val="5"/>
                <c:pt idx="0">
                  <c:v>30</c:v>
                </c:pt>
                <c:pt idx="1">
                  <c:v>29</c:v>
                </c:pt>
                <c:pt idx="2">
                  <c:v>29</c:v>
                </c:pt>
                <c:pt idx="3">
                  <c:v>29</c:v>
                </c:pt>
                <c:pt idx="4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6E-45D4-AD39-1C0A7DA22C9A}"/>
            </c:ext>
          </c:extLst>
        </c:ser>
        <c:ser>
          <c:idx val="1"/>
          <c:order val="1"/>
          <c:tx>
            <c:strRef>
              <c:f>Alcohol!$A$3</c:f>
              <c:strCache>
                <c:ptCount val="1"/>
                <c:pt idx="0">
                  <c:v>SC</c:v>
                </c:pt>
              </c:strCache>
            </c:strRef>
          </c:tx>
          <c:spPr>
            <a:solidFill>
              <a:srgbClr val="00838B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Alcohol!$B$1:$F$1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Alcohol!$B$3:$F$3</c:f>
              <c:numCache>
                <c:formatCode>General</c:formatCode>
                <c:ptCount val="5"/>
                <c:pt idx="0">
                  <c:v>40</c:v>
                </c:pt>
                <c:pt idx="1">
                  <c:v>31</c:v>
                </c:pt>
                <c:pt idx="2">
                  <c:v>34</c:v>
                </c:pt>
                <c:pt idx="3">
                  <c:v>31</c:v>
                </c:pt>
                <c:pt idx="4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36E-45D4-AD39-1C0A7DA22C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5250344"/>
        <c:axId val="215250736"/>
      </c:barChart>
      <c:catAx>
        <c:axId val="215250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5250736"/>
        <c:crosses val="autoZero"/>
        <c:auto val="1"/>
        <c:lblAlgn val="ctr"/>
        <c:lblOffset val="100"/>
        <c:noMultiLvlLbl val="0"/>
      </c:catAx>
      <c:valAx>
        <c:axId val="215250736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152503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100" b="1">
                <a:solidFill>
                  <a:sysClr val="windowText" lastClr="000000"/>
                </a:solidFill>
              </a:rPr>
              <a:t>Youth</a:t>
            </a:r>
            <a:r>
              <a:rPr lang="en-US" sz="1100" b="1" baseline="0">
                <a:solidFill>
                  <a:sysClr val="windowText" lastClr="000000"/>
                </a:solidFill>
              </a:rPr>
              <a:t> Lifetime Use of Electronic Products (%)</a:t>
            </a:r>
            <a:endParaRPr lang="en-US" sz="1100" b="1">
              <a:solidFill>
                <a:sysClr val="windowText" lastClr="000000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Tobacco!$A$2</c:f>
              <c:strCache>
                <c:ptCount val="1"/>
                <c:pt idx="0">
                  <c:v>Nation</c:v>
                </c:pt>
              </c:strCache>
            </c:strRef>
          </c:tx>
          <c:spPr>
            <a:solidFill>
              <a:srgbClr val="B3FBF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Tobacco!$B$1:$C$1</c:f>
              <c:numCache>
                <c:formatCode>General</c:formatCode>
                <c:ptCount val="2"/>
                <c:pt idx="0">
                  <c:v>2015</c:v>
                </c:pt>
                <c:pt idx="1">
                  <c:v>2017</c:v>
                </c:pt>
              </c:numCache>
            </c:numRef>
          </c:cat>
          <c:val>
            <c:numRef>
              <c:f>Tobacco!$B$2:$C$2</c:f>
              <c:numCache>
                <c:formatCode>General</c:formatCode>
                <c:ptCount val="2"/>
                <c:pt idx="0">
                  <c:v>44.9</c:v>
                </c:pt>
                <c:pt idx="1">
                  <c:v>42.9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6AC-4FB2-8828-BDA71A5E2C67}"/>
            </c:ext>
          </c:extLst>
        </c:ser>
        <c:ser>
          <c:idx val="1"/>
          <c:order val="1"/>
          <c:tx>
            <c:strRef>
              <c:f>Tobacco!$A$3</c:f>
              <c:strCache>
                <c:ptCount val="1"/>
                <c:pt idx="0">
                  <c:v>SC</c:v>
                </c:pt>
              </c:strCache>
            </c:strRef>
          </c:tx>
          <c:spPr>
            <a:solidFill>
              <a:srgbClr val="00838B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Tobacco!$B$1:$C$1</c:f>
              <c:numCache>
                <c:formatCode>General</c:formatCode>
                <c:ptCount val="2"/>
                <c:pt idx="0">
                  <c:v>2015</c:v>
                </c:pt>
                <c:pt idx="1">
                  <c:v>2017</c:v>
                </c:pt>
              </c:numCache>
            </c:numRef>
          </c:cat>
          <c:val>
            <c:numRef>
              <c:f>Tobacco!$B$3:$C$3</c:f>
              <c:numCache>
                <c:formatCode>General</c:formatCode>
                <c:ptCount val="2"/>
                <c:pt idx="0">
                  <c:v>42.2</c:v>
                </c:pt>
                <c:pt idx="1">
                  <c:v>40.6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6AC-4FB2-8828-BDA71A5E2C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5567952"/>
        <c:axId val="215568344"/>
      </c:barChart>
      <c:catAx>
        <c:axId val="215567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5568344"/>
        <c:crosses val="autoZero"/>
        <c:auto val="1"/>
        <c:lblAlgn val="ctr"/>
        <c:lblOffset val="100"/>
        <c:noMultiLvlLbl val="0"/>
      </c:catAx>
      <c:valAx>
        <c:axId val="215568344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155679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100" b="1" baseline="0" dirty="0">
                <a:solidFill>
                  <a:sysClr val="windowText" lastClr="000000"/>
                </a:solidFill>
              </a:rPr>
              <a:t>Tried </a:t>
            </a:r>
            <a:r>
              <a:rPr lang="en-US" sz="1100" b="1" baseline="0" dirty="0" smtClean="0">
                <a:solidFill>
                  <a:sysClr val="windowText" lastClr="000000"/>
                </a:solidFill>
              </a:rPr>
              <a:t>Marijuana </a:t>
            </a:r>
            <a:r>
              <a:rPr lang="en-US" sz="1100" b="1" baseline="0" dirty="0">
                <a:solidFill>
                  <a:sysClr val="windowText" lastClr="000000"/>
                </a:solidFill>
              </a:rPr>
              <a:t>First Time Before Age 13 (%)</a:t>
            </a:r>
            <a:endParaRPr lang="en-US" sz="1100" b="1" dirty="0">
              <a:solidFill>
                <a:sysClr val="windowText" lastClr="000000"/>
              </a:solidFill>
            </a:endParaRPr>
          </a:p>
        </c:rich>
      </c:tx>
      <c:layout>
        <c:manualLayout>
          <c:xMode val="edge"/>
          <c:yMode val="edge"/>
          <c:x val="0.16309385404005708"/>
          <c:y val="2.71074955409579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Mari!$A$2</c:f>
              <c:strCache>
                <c:ptCount val="1"/>
                <c:pt idx="0">
                  <c:v>South Carolina</c:v>
                </c:pt>
              </c:strCache>
            </c:strRef>
          </c:tx>
          <c:spPr>
            <a:solidFill>
              <a:srgbClr val="00838B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Mari!$B$1:$F$1</c:f>
              <c:numCache>
                <c:formatCode>General</c:formatCode>
                <c:ptCount val="5"/>
                <c:pt idx="0">
                  <c:v>2009</c:v>
                </c:pt>
                <c:pt idx="1">
                  <c:v>2011</c:v>
                </c:pt>
                <c:pt idx="2">
                  <c:v>2013</c:v>
                </c:pt>
                <c:pt idx="3">
                  <c:v>2015</c:v>
                </c:pt>
                <c:pt idx="4">
                  <c:v>2017</c:v>
                </c:pt>
              </c:numCache>
            </c:numRef>
          </c:cat>
          <c:val>
            <c:numRef>
              <c:f>Mari!$B$2:$F$2</c:f>
              <c:numCache>
                <c:formatCode>General</c:formatCode>
                <c:ptCount val="5"/>
                <c:pt idx="0">
                  <c:v>8.3000000000000007</c:v>
                </c:pt>
                <c:pt idx="1">
                  <c:v>11</c:v>
                </c:pt>
                <c:pt idx="2">
                  <c:v>8</c:v>
                </c:pt>
                <c:pt idx="3">
                  <c:v>8.4</c:v>
                </c:pt>
                <c:pt idx="4">
                  <c:v>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7A-4FE2-BDC6-B637A0946FF7}"/>
            </c:ext>
          </c:extLst>
        </c:ser>
        <c:ser>
          <c:idx val="1"/>
          <c:order val="1"/>
          <c:tx>
            <c:strRef>
              <c:f>Mari!$A$3</c:f>
              <c:strCache>
                <c:ptCount val="1"/>
                <c:pt idx="0">
                  <c:v>Nation</c:v>
                </c:pt>
              </c:strCache>
            </c:strRef>
          </c:tx>
          <c:spPr>
            <a:solidFill>
              <a:srgbClr val="C5FFF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Mari!$B$1:$F$1</c:f>
              <c:numCache>
                <c:formatCode>General</c:formatCode>
                <c:ptCount val="5"/>
                <c:pt idx="0">
                  <c:v>2009</c:v>
                </c:pt>
                <c:pt idx="1">
                  <c:v>2011</c:v>
                </c:pt>
                <c:pt idx="2">
                  <c:v>2013</c:v>
                </c:pt>
                <c:pt idx="3">
                  <c:v>2015</c:v>
                </c:pt>
                <c:pt idx="4">
                  <c:v>2017</c:v>
                </c:pt>
              </c:numCache>
            </c:numRef>
          </c:cat>
          <c:val>
            <c:numRef>
              <c:f>Mari!$B$3:$F$3</c:f>
              <c:numCache>
                <c:formatCode>General</c:formatCode>
                <c:ptCount val="5"/>
                <c:pt idx="0">
                  <c:v>7.5</c:v>
                </c:pt>
                <c:pt idx="1">
                  <c:v>8.1</c:v>
                </c:pt>
                <c:pt idx="2">
                  <c:v>8.6</c:v>
                </c:pt>
                <c:pt idx="3">
                  <c:v>7.5</c:v>
                </c:pt>
                <c:pt idx="4">
                  <c:v>6.8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D7A-4FE2-BDC6-B637A0946F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5569128"/>
        <c:axId val="215569520"/>
      </c:barChart>
      <c:catAx>
        <c:axId val="215569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5569520"/>
        <c:crosses val="autoZero"/>
        <c:auto val="1"/>
        <c:lblAlgn val="ctr"/>
        <c:lblOffset val="100"/>
        <c:noMultiLvlLbl val="0"/>
      </c:catAx>
      <c:valAx>
        <c:axId val="21556952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155691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2055719597550308"/>
          <c:y val="0.89998055798580745"/>
          <c:w val="0.3595416340242461"/>
          <c:h val="9.716407400294475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0.40833</cdr:x>
      <cdr:y>0.89815</cdr:y>
    </cdr:from>
    <cdr:to>
      <cdr:x>0.65694</cdr:x>
      <cdr:y>0.96296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866900" y="2463800"/>
          <a:ext cx="1136650" cy="177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51E2475-8DED-4174-A5CA-7E239B57EC49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7ABA59F-BF0A-429D-8457-DF0DD807C5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6485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FCA52D4-9C7C-41B5-BB5F-4480ED2980F1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43E4CD5-C8E5-4EF0-9D7A-7A51E777F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6112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5/1/2019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B6EDC-09D9-44B3-8AAF-508A1C66106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1809003" y="2537845"/>
            <a:ext cx="5670872" cy="476012"/>
          </a:xfrm>
          <a:prstGeom prst="rect">
            <a:avLst/>
          </a:prstGeom>
        </p:spPr>
        <p:txBody>
          <a:bodyPr vert="horz" lIns="51435" tIns="25718" rIns="51435" bIns="25718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500" b="1" dirty="0">
                <a:solidFill>
                  <a:srgbClr val="00838B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South Carolina Department of Alcohol and Other Drug Abuse Services</a:t>
            </a:r>
            <a:endParaRPr lang="en-US" sz="1350" dirty="0">
              <a:solidFill>
                <a:srgbClr val="00838B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48733" y="1024526"/>
            <a:ext cx="2846537" cy="1253414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ctrTitle" idx="4294967295"/>
          </p:nvPr>
        </p:nvSpPr>
        <p:spPr>
          <a:xfrm>
            <a:off x="2000250" y="3332216"/>
            <a:ext cx="5143500" cy="821753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/>
            </a:lvl1pPr>
          </a:lstStyle>
          <a:p>
            <a:r>
              <a:rPr lang="en-US" sz="3000" b="1" smtClean="0"/>
              <a:t>Click to edit Master title style</a:t>
            </a:r>
            <a:endParaRPr lang="en-US" sz="3000" b="1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2000250" y="4974460"/>
            <a:ext cx="5143500" cy="975236"/>
          </a:xfrm>
        </p:spPr>
        <p:txBody>
          <a:bodyPr>
            <a:normAutofit/>
          </a:bodyPr>
          <a:lstStyle>
            <a:lvl1pPr algn="ctr">
              <a:defRPr/>
            </a:lvl1pPr>
          </a:lstStyle>
          <a:p>
            <a:r>
              <a:rPr lang="en-US" b="1" smtClean="0">
                <a:solidFill>
                  <a:srgbClr val="00838B"/>
                </a:solidFill>
              </a:rPr>
              <a:t>Click to edit Master subtitle style</a:t>
            </a:r>
            <a:endParaRPr lang="en-US" b="1" dirty="0" smtClean="0">
              <a:solidFill>
                <a:srgbClr val="00838B"/>
              </a:solidFill>
            </a:endParaRP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1536908" y="3077948"/>
            <a:ext cx="6215063" cy="0"/>
          </a:xfrm>
          <a:prstGeom prst="line">
            <a:avLst/>
          </a:prstGeom>
          <a:ln w="12700">
            <a:solidFill>
              <a:srgbClr val="00838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1588343" y="4627856"/>
            <a:ext cx="6215063" cy="0"/>
          </a:xfrm>
          <a:prstGeom prst="line">
            <a:avLst/>
          </a:prstGeom>
          <a:ln w="12700">
            <a:solidFill>
              <a:srgbClr val="00838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1982878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1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1" y="923394"/>
            <a:ext cx="7763948" cy="118697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110364"/>
            <a:ext cx="7763948" cy="407867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5/1/2019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B6EDC-09D9-44B3-8AAF-508A1C661068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 flipH="1">
            <a:off x="8501516" y="117027"/>
            <a:ext cx="1" cy="6059939"/>
          </a:xfrm>
          <a:prstGeom prst="line">
            <a:avLst/>
          </a:prstGeom>
          <a:ln w="34925">
            <a:solidFill>
              <a:srgbClr val="00838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5400000">
            <a:off x="7781480" y="850899"/>
            <a:ext cx="1950971" cy="483227"/>
          </a:xfrm>
          <a:prstGeom prst="rect">
            <a:avLst/>
          </a:prstGeom>
        </p:spPr>
      </p:pic>
      <p:sp>
        <p:nvSpPr>
          <p:cNvPr id="12" name="Title 1"/>
          <p:cNvSpPr txBox="1">
            <a:spLocks/>
          </p:cNvSpPr>
          <p:nvPr userDrawn="1"/>
        </p:nvSpPr>
        <p:spPr>
          <a:xfrm rot="5400000">
            <a:off x="6583100" y="4095330"/>
            <a:ext cx="4347726" cy="293060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388" b="1" dirty="0">
                <a:solidFill>
                  <a:srgbClr val="00838B"/>
                </a:solidFill>
              </a:rPr>
              <a:t>South Carolina Department of Alcohol and Other Drug Abuse Services</a:t>
            </a:r>
          </a:p>
        </p:txBody>
      </p:sp>
    </p:spTree>
    <p:extLst>
      <p:ext uri="{BB962C8B-B14F-4D97-AF65-F5344CB8AC3E}">
        <p14:creationId xmlns:p14="http://schemas.microsoft.com/office/powerpoint/2010/main" val="2821262130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15513" y="933651"/>
            <a:ext cx="1549823" cy="52433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933651"/>
            <a:ext cx="5486400" cy="52433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5/1/2019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B6EDC-09D9-44B3-8AAF-508A1C66106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8501516" y="117027"/>
            <a:ext cx="1" cy="6059939"/>
          </a:xfrm>
          <a:prstGeom prst="line">
            <a:avLst/>
          </a:prstGeom>
          <a:ln w="34925">
            <a:solidFill>
              <a:srgbClr val="00838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5400000">
            <a:off x="7781480" y="850899"/>
            <a:ext cx="1950971" cy="483227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 userDrawn="1"/>
        </p:nvSpPr>
        <p:spPr>
          <a:xfrm rot="5400000">
            <a:off x="6583100" y="4095330"/>
            <a:ext cx="4347726" cy="293060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388" b="1" dirty="0">
                <a:solidFill>
                  <a:srgbClr val="00838B"/>
                </a:solidFill>
              </a:rPr>
              <a:t>South Carolina Department of Alcohol and Other Drug Abuse Services</a:t>
            </a:r>
          </a:p>
        </p:txBody>
      </p:sp>
    </p:spTree>
    <p:extLst>
      <p:ext uri="{BB962C8B-B14F-4D97-AF65-F5344CB8AC3E}">
        <p14:creationId xmlns:p14="http://schemas.microsoft.com/office/powerpoint/2010/main" val="2984285197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80664"/>
            <a:ext cx="7886700" cy="71002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0688"/>
            <a:ext cx="7886700" cy="448627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87B19-861F-4939-88D1-71A7A9E87147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4F071-8019-4631-A208-7C868D8A6D2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637358" y="712269"/>
            <a:ext cx="7877862" cy="3634"/>
          </a:xfrm>
          <a:prstGeom prst="line">
            <a:avLst/>
          </a:prstGeom>
          <a:ln w="34925">
            <a:solidFill>
              <a:srgbClr val="00838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8517" y="30003"/>
            <a:ext cx="1463228" cy="644303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 userDrawn="1"/>
        </p:nvSpPr>
        <p:spPr>
          <a:xfrm>
            <a:off x="2094437" y="94706"/>
            <a:ext cx="4946333" cy="579596"/>
          </a:xfrm>
          <a:prstGeom prst="rect">
            <a:avLst/>
          </a:prstGeom>
        </p:spPr>
        <p:txBody>
          <a:bodyPr vert="horz" lIns="51435" tIns="25718" rIns="51435" bIns="25718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388" b="1" dirty="0">
                <a:solidFill>
                  <a:srgbClr val="00838B"/>
                </a:solidFill>
              </a:rPr>
              <a:t>South Carolina Department of Alcohol and Other Drug Abuse Services</a:t>
            </a:r>
          </a:p>
        </p:txBody>
      </p:sp>
    </p:spTree>
    <p:extLst>
      <p:ext uri="{BB962C8B-B14F-4D97-AF65-F5344CB8AC3E}">
        <p14:creationId xmlns:p14="http://schemas.microsoft.com/office/powerpoint/2010/main" val="3468970669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3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8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5/1/2019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B6EDC-09D9-44B3-8AAF-508A1C66106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1809003" y="2537845"/>
            <a:ext cx="5670872" cy="476012"/>
          </a:xfrm>
          <a:prstGeom prst="rect">
            <a:avLst/>
          </a:prstGeom>
        </p:spPr>
        <p:txBody>
          <a:bodyPr vert="horz" lIns="51435" tIns="25718" rIns="51435" bIns="25718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500" b="1" dirty="0">
                <a:solidFill>
                  <a:srgbClr val="00838B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South Carolina Department of Alcohol and Other Drug Abuse Services</a:t>
            </a:r>
            <a:endParaRPr lang="en-US" sz="1350" dirty="0">
              <a:solidFill>
                <a:srgbClr val="00838B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48733" y="1024526"/>
            <a:ext cx="2846537" cy="1253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3236996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690688"/>
            <a:ext cx="3731594" cy="4486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0662" y="1690688"/>
            <a:ext cx="3724689" cy="4486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5/1/2019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B6EDC-09D9-44B3-8AAF-508A1C66106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28650" y="980664"/>
            <a:ext cx="7886700" cy="71002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cxnSp>
        <p:nvCxnSpPr>
          <p:cNvPr id="18" name="Straight Connector 17"/>
          <p:cNvCxnSpPr/>
          <p:nvPr userDrawn="1"/>
        </p:nvCxnSpPr>
        <p:spPr>
          <a:xfrm flipV="1">
            <a:off x="637358" y="712269"/>
            <a:ext cx="7877862" cy="3634"/>
          </a:xfrm>
          <a:prstGeom prst="line">
            <a:avLst/>
          </a:prstGeom>
          <a:ln w="34925">
            <a:solidFill>
              <a:srgbClr val="00838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8517" y="30003"/>
            <a:ext cx="1463228" cy="644303"/>
          </a:xfrm>
          <a:prstGeom prst="rect">
            <a:avLst/>
          </a:prstGeom>
        </p:spPr>
      </p:pic>
      <p:sp>
        <p:nvSpPr>
          <p:cNvPr id="20" name="Title 1"/>
          <p:cNvSpPr txBox="1">
            <a:spLocks/>
          </p:cNvSpPr>
          <p:nvPr userDrawn="1"/>
        </p:nvSpPr>
        <p:spPr>
          <a:xfrm>
            <a:off x="2094437" y="94706"/>
            <a:ext cx="4946333" cy="579596"/>
          </a:xfrm>
          <a:prstGeom prst="rect">
            <a:avLst/>
          </a:prstGeom>
        </p:spPr>
        <p:txBody>
          <a:bodyPr vert="horz" lIns="51435" tIns="25718" rIns="51435" bIns="25718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388" b="1" dirty="0">
                <a:solidFill>
                  <a:srgbClr val="00838B"/>
                </a:solidFill>
              </a:rPr>
              <a:t>South Carolina Department of Alcohol and Other Drug Abuse Services</a:t>
            </a:r>
          </a:p>
        </p:txBody>
      </p:sp>
    </p:spTree>
    <p:extLst>
      <p:ext uri="{BB962C8B-B14F-4D97-AF65-F5344CB8AC3E}">
        <p14:creationId xmlns:p14="http://schemas.microsoft.com/office/powerpoint/2010/main" val="135459235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817170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650435"/>
            <a:ext cx="3868340" cy="353922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817170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650435"/>
            <a:ext cx="3887391" cy="353922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5/1/2019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B6EDC-09D9-44B3-8AAF-508A1C661068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28650" y="980664"/>
            <a:ext cx="7886700" cy="71002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cxnSp>
        <p:nvCxnSpPr>
          <p:cNvPr id="17" name="Straight Connector 16"/>
          <p:cNvCxnSpPr/>
          <p:nvPr userDrawn="1"/>
        </p:nvCxnSpPr>
        <p:spPr>
          <a:xfrm flipV="1">
            <a:off x="637358" y="712269"/>
            <a:ext cx="7877862" cy="3634"/>
          </a:xfrm>
          <a:prstGeom prst="line">
            <a:avLst/>
          </a:prstGeom>
          <a:ln w="34925">
            <a:solidFill>
              <a:srgbClr val="00838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8517" y="30003"/>
            <a:ext cx="1463228" cy="644303"/>
          </a:xfrm>
          <a:prstGeom prst="rect">
            <a:avLst/>
          </a:prstGeom>
        </p:spPr>
      </p:pic>
      <p:sp>
        <p:nvSpPr>
          <p:cNvPr id="19" name="Title 1"/>
          <p:cNvSpPr txBox="1">
            <a:spLocks/>
          </p:cNvSpPr>
          <p:nvPr userDrawn="1"/>
        </p:nvSpPr>
        <p:spPr>
          <a:xfrm>
            <a:off x="2094437" y="94706"/>
            <a:ext cx="4946333" cy="579596"/>
          </a:xfrm>
          <a:prstGeom prst="rect">
            <a:avLst/>
          </a:prstGeom>
        </p:spPr>
        <p:txBody>
          <a:bodyPr vert="horz" lIns="51435" tIns="25718" rIns="51435" bIns="25718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388" b="1" dirty="0">
                <a:solidFill>
                  <a:srgbClr val="00838B"/>
                </a:solidFill>
              </a:rPr>
              <a:t>South Carolina Department of Alcohol and Other Drug Abuse Services</a:t>
            </a:r>
          </a:p>
        </p:txBody>
      </p:sp>
    </p:spTree>
    <p:extLst>
      <p:ext uri="{BB962C8B-B14F-4D97-AF65-F5344CB8AC3E}">
        <p14:creationId xmlns:p14="http://schemas.microsoft.com/office/powerpoint/2010/main" val="2582745142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5/1/2019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B6EDC-09D9-44B3-8AAF-508A1C66106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 flipV="1">
            <a:off x="637358" y="712269"/>
            <a:ext cx="7877862" cy="3634"/>
          </a:xfrm>
          <a:prstGeom prst="line">
            <a:avLst/>
          </a:prstGeom>
          <a:ln w="34925">
            <a:solidFill>
              <a:srgbClr val="00838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8517" y="30003"/>
            <a:ext cx="1463228" cy="644303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 userDrawn="1"/>
        </p:nvSpPr>
        <p:spPr>
          <a:xfrm>
            <a:off x="2094437" y="94706"/>
            <a:ext cx="4946333" cy="579596"/>
          </a:xfrm>
          <a:prstGeom prst="rect">
            <a:avLst/>
          </a:prstGeom>
        </p:spPr>
        <p:txBody>
          <a:bodyPr vert="horz" lIns="51435" tIns="25718" rIns="51435" bIns="25718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388" b="1" dirty="0">
                <a:solidFill>
                  <a:srgbClr val="00838B"/>
                </a:solidFill>
              </a:rPr>
              <a:t>South Carolina Department of Alcohol and Other Drug Abuse Services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28650" y="980664"/>
            <a:ext cx="7886700" cy="71002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502496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5/1/2019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B6EDC-09D9-44B3-8AAF-508A1C66106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637358" y="712269"/>
            <a:ext cx="7877862" cy="3634"/>
          </a:xfrm>
          <a:prstGeom prst="line">
            <a:avLst/>
          </a:prstGeom>
          <a:ln w="34925">
            <a:solidFill>
              <a:srgbClr val="00838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8517" y="30003"/>
            <a:ext cx="1463228" cy="644303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 userDrawn="1"/>
        </p:nvSpPr>
        <p:spPr>
          <a:xfrm>
            <a:off x="2094437" y="94706"/>
            <a:ext cx="4946333" cy="579596"/>
          </a:xfrm>
          <a:prstGeom prst="rect">
            <a:avLst/>
          </a:prstGeom>
        </p:spPr>
        <p:txBody>
          <a:bodyPr vert="horz" lIns="51435" tIns="25718" rIns="51435" bIns="25718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388" b="1" dirty="0">
                <a:solidFill>
                  <a:srgbClr val="00838B"/>
                </a:solidFill>
              </a:rPr>
              <a:t>South Carolina Department of Alcohol and Other Drug Abuse Services</a:t>
            </a:r>
          </a:p>
        </p:txBody>
      </p:sp>
    </p:spTree>
    <p:extLst>
      <p:ext uri="{BB962C8B-B14F-4D97-AF65-F5344CB8AC3E}">
        <p14:creationId xmlns:p14="http://schemas.microsoft.com/office/powerpoint/2010/main" val="1794466067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753871"/>
            <a:ext cx="2949178" cy="1303531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5/1/2019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B6EDC-09D9-44B3-8AAF-508A1C661068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 flipV="1">
            <a:off x="637358" y="712269"/>
            <a:ext cx="7877862" cy="3634"/>
          </a:xfrm>
          <a:prstGeom prst="line">
            <a:avLst/>
          </a:prstGeom>
          <a:ln w="34925">
            <a:solidFill>
              <a:srgbClr val="00838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8517" y="30003"/>
            <a:ext cx="1463228" cy="644303"/>
          </a:xfrm>
          <a:prstGeom prst="rect">
            <a:avLst/>
          </a:prstGeom>
        </p:spPr>
      </p:pic>
      <p:sp>
        <p:nvSpPr>
          <p:cNvPr id="13" name="Title 1"/>
          <p:cNvSpPr txBox="1">
            <a:spLocks/>
          </p:cNvSpPr>
          <p:nvPr userDrawn="1"/>
        </p:nvSpPr>
        <p:spPr>
          <a:xfrm>
            <a:off x="2094437" y="94706"/>
            <a:ext cx="4946333" cy="579596"/>
          </a:xfrm>
          <a:prstGeom prst="rect">
            <a:avLst/>
          </a:prstGeom>
        </p:spPr>
        <p:txBody>
          <a:bodyPr vert="horz" lIns="51435" tIns="25718" rIns="51435" bIns="25718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388" b="1" dirty="0">
                <a:solidFill>
                  <a:srgbClr val="00838B"/>
                </a:solidFill>
              </a:rPr>
              <a:t>South Carolina Department of Alcohol and Other Drug Abuse Services</a:t>
            </a:r>
          </a:p>
        </p:txBody>
      </p:sp>
    </p:spTree>
    <p:extLst>
      <p:ext uri="{BB962C8B-B14F-4D97-AF65-F5344CB8AC3E}">
        <p14:creationId xmlns:p14="http://schemas.microsoft.com/office/powerpoint/2010/main" val="585781108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5/1/2019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B6EDC-09D9-44B3-8AAF-508A1C661068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 flipV="1">
            <a:off x="637358" y="712269"/>
            <a:ext cx="7877862" cy="3634"/>
          </a:xfrm>
          <a:prstGeom prst="line">
            <a:avLst/>
          </a:prstGeom>
          <a:ln w="34925">
            <a:solidFill>
              <a:srgbClr val="00838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8517" y="30003"/>
            <a:ext cx="1463228" cy="644303"/>
          </a:xfrm>
          <a:prstGeom prst="rect">
            <a:avLst/>
          </a:prstGeom>
        </p:spPr>
      </p:pic>
      <p:sp>
        <p:nvSpPr>
          <p:cNvPr id="13" name="Title 1"/>
          <p:cNvSpPr txBox="1">
            <a:spLocks/>
          </p:cNvSpPr>
          <p:nvPr userDrawn="1"/>
        </p:nvSpPr>
        <p:spPr>
          <a:xfrm>
            <a:off x="2094437" y="94706"/>
            <a:ext cx="4946333" cy="579596"/>
          </a:xfrm>
          <a:prstGeom prst="rect">
            <a:avLst/>
          </a:prstGeom>
        </p:spPr>
        <p:txBody>
          <a:bodyPr vert="horz" lIns="51435" tIns="25718" rIns="51435" bIns="25718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388" b="1" dirty="0">
                <a:solidFill>
                  <a:srgbClr val="00838B"/>
                </a:solidFill>
              </a:rPr>
              <a:t>South Carolina Department of Alcohol and Other Drug Abuse Services</a:t>
            </a:r>
          </a:p>
        </p:txBody>
      </p:sp>
    </p:spTree>
    <p:extLst>
      <p:ext uri="{BB962C8B-B14F-4D97-AF65-F5344CB8AC3E}">
        <p14:creationId xmlns:p14="http://schemas.microsoft.com/office/powerpoint/2010/main" val="4077822653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690688"/>
            <a:ext cx="7886700" cy="44862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5/1/2019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B6EDC-09D9-44B3-8AAF-508A1C66106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50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 dir="u"/>
  </p:transition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skhan@doadas.sc.gov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49677" y="3351606"/>
            <a:ext cx="5143500" cy="97523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FACT SHEETS &amp; DASHBOARD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2627269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62832" y="6388550"/>
            <a:ext cx="3708280" cy="353683"/>
          </a:xfrm>
        </p:spPr>
        <p:txBody>
          <a:bodyPr anchor="t"/>
          <a:lstStyle/>
          <a:p>
            <a:pPr algn="l"/>
            <a:r>
              <a:rPr lang="en-US" dirty="0"/>
              <a:t>Source: </a:t>
            </a:r>
            <a:r>
              <a:rPr lang="en-US" dirty="0" smtClean="0"/>
              <a:t>justplainkillers.com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            </a:t>
            </a:r>
            <a:r>
              <a:rPr lang="en-US" dirty="0"/>
              <a:t>SC Department of Alcohol and Other Drug Abuse Services (DAODAS)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28650" y="829997"/>
            <a:ext cx="7886700" cy="530632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latin typeface="+mn-lt"/>
              </a:rPr>
              <a:t>Graphs - Opioids</a:t>
            </a:r>
            <a:endParaRPr lang="en-US" sz="2800" b="1" dirty="0">
              <a:latin typeface="+mn-lt"/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53666186"/>
              </p:ext>
            </p:extLst>
          </p:nvPr>
        </p:nvGraphicFramePr>
        <p:xfrm>
          <a:off x="4824026" y="1325082"/>
          <a:ext cx="3842179" cy="25513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Chart 12"/>
          <p:cNvGraphicFramePr/>
          <p:nvPr>
            <p:extLst>
              <p:ext uri="{D42A27DB-BD31-4B8C-83A1-F6EECF244321}">
                <p14:modId xmlns:p14="http://schemas.microsoft.com/office/powerpoint/2010/main" val="774419990"/>
              </p:ext>
            </p:extLst>
          </p:nvPr>
        </p:nvGraphicFramePr>
        <p:xfrm>
          <a:off x="2016368" y="3872778"/>
          <a:ext cx="4728747" cy="25157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ontent Placeholder 10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70675178"/>
              </p:ext>
            </p:extLst>
          </p:nvPr>
        </p:nvGraphicFramePr>
        <p:xfrm>
          <a:off x="631922" y="1360628"/>
          <a:ext cx="3732213" cy="25988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2747184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19351" y="6119043"/>
            <a:ext cx="3086100" cy="537130"/>
          </a:xfrm>
        </p:spPr>
        <p:txBody>
          <a:bodyPr anchor="t"/>
          <a:lstStyle/>
          <a:p>
            <a:pPr algn="l"/>
            <a:r>
              <a:rPr lang="en-US" dirty="0"/>
              <a:t>Source: hepvu.org</a:t>
            </a:r>
          </a:p>
          <a:p>
            <a:pPr algn="l"/>
            <a:r>
              <a:rPr lang="en-US" dirty="0" smtClean="0"/>
              <a:t>               SC </a:t>
            </a:r>
            <a:r>
              <a:rPr lang="en-US" dirty="0"/>
              <a:t>STD/HIV/AIDS Data, Surveillance Report (SC DHEC</a:t>
            </a:r>
            <a:r>
              <a:rPr lang="en-US" dirty="0" smtClean="0"/>
              <a:t>)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             * Represents Cumulative Deaths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28650" y="790884"/>
            <a:ext cx="7886700" cy="47138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b="1" dirty="0" smtClean="0">
                <a:latin typeface="+mn-lt"/>
              </a:rPr>
              <a:t>Graphs: Hepatitis C and AIDS</a:t>
            </a:r>
            <a:endParaRPr lang="en-US" sz="2800" b="1" dirty="0">
              <a:latin typeface="+mn-lt"/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54911830"/>
              </p:ext>
            </p:extLst>
          </p:nvPr>
        </p:nvGraphicFramePr>
        <p:xfrm>
          <a:off x="4572000" y="1332573"/>
          <a:ext cx="4114800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2779898527"/>
              </p:ext>
            </p:extLst>
          </p:nvPr>
        </p:nvGraphicFramePr>
        <p:xfrm>
          <a:off x="319165" y="1332573"/>
          <a:ext cx="4114800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680890012"/>
              </p:ext>
            </p:extLst>
          </p:nvPr>
        </p:nvGraphicFramePr>
        <p:xfrm>
          <a:off x="165220" y="3833043"/>
          <a:ext cx="4114800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456759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25947" y="6364981"/>
            <a:ext cx="3493698" cy="285985"/>
          </a:xfrm>
        </p:spPr>
        <p:txBody>
          <a:bodyPr/>
          <a:lstStyle/>
          <a:p>
            <a:pPr algn="l"/>
            <a:r>
              <a:rPr lang="en-US" dirty="0"/>
              <a:t>Source: FARS, National Highway Traffic Safety Administration (NHTSA)</a:t>
            </a:r>
          </a:p>
          <a:p>
            <a:pPr algn="l"/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28650" y="790883"/>
            <a:ext cx="7886700" cy="528959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latin typeface="+mn-lt"/>
              </a:rPr>
              <a:t>Graphs: Alcohol</a:t>
            </a:r>
            <a:endParaRPr lang="en-US" sz="2800" b="1" dirty="0">
              <a:latin typeface="+mn-lt"/>
            </a:endParaRPr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24612533"/>
              </p:ext>
            </p:extLst>
          </p:nvPr>
        </p:nvGraphicFramePr>
        <p:xfrm>
          <a:off x="628650" y="1664809"/>
          <a:ext cx="3657600" cy="3381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4" name="Content Placeholder 13"/>
          <p:cNvPicPr>
            <a:picLocks noGrp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814707" y="1968639"/>
            <a:ext cx="4114800" cy="363408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750009" y="1664809"/>
            <a:ext cx="3886111" cy="2734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1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Fatal Crashes Involving Alcohol (BAC of ≥ 0.08) by County, 2018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40891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5"/>
            <a:ext cx="3086100" cy="303237"/>
          </a:xfrm>
        </p:spPr>
        <p:txBody>
          <a:bodyPr/>
          <a:lstStyle/>
          <a:p>
            <a:pPr algn="l"/>
            <a:r>
              <a:rPr lang="en-US" dirty="0"/>
              <a:t>Source: Youth Risk Behavior Surveillance System (YRBSS)</a:t>
            </a:r>
          </a:p>
          <a:p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28650" y="816763"/>
            <a:ext cx="7886700" cy="530632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latin typeface="+mn-lt"/>
              </a:rPr>
              <a:t>Graphs: </a:t>
            </a:r>
            <a:r>
              <a:rPr lang="en-US" sz="2800" b="1" dirty="0" smtClean="0">
                <a:latin typeface="+mn-lt"/>
              </a:rPr>
              <a:t>Tobacco &amp; Marijuana</a:t>
            </a:r>
            <a:endParaRPr lang="en-US" sz="2800" b="1" dirty="0">
              <a:latin typeface="+mn-lt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145308127"/>
              </p:ext>
            </p:extLst>
          </p:nvPr>
        </p:nvGraphicFramePr>
        <p:xfrm>
          <a:off x="628650" y="1690688"/>
          <a:ext cx="36576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36762600"/>
              </p:ext>
            </p:extLst>
          </p:nvPr>
        </p:nvGraphicFramePr>
        <p:xfrm>
          <a:off x="4791075" y="1690688"/>
          <a:ext cx="36576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444845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706288" y="1406016"/>
            <a:ext cx="7661335" cy="4779124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DAODAS</a:t>
            </a:r>
          </a:p>
          <a:p>
            <a:r>
              <a:rPr lang="en-US" sz="2000" dirty="0" smtClean="0"/>
              <a:t>BRFSS (Behavioral Risk Factor Surveillance System)</a:t>
            </a:r>
          </a:p>
          <a:p>
            <a:r>
              <a:rPr lang="en-US" sz="2000" dirty="0" smtClean="0"/>
              <a:t>YRBSS (Youth Risk Behavioral </a:t>
            </a:r>
            <a:r>
              <a:rPr lang="en-US" sz="2000" dirty="0"/>
              <a:t>Surveillance System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NSDUH (National Survey on Drug Use and </a:t>
            </a:r>
          </a:p>
          <a:p>
            <a:r>
              <a:rPr lang="en-US" sz="2000" dirty="0" smtClean="0"/>
              <a:t>DHEC (Department of Health and Environmental Control)</a:t>
            </a:r>
          </a:p>
          <a:p>
            <a:r>
              <a:rPr lang="en-US" sz="2000" dirty="0" smtClean="0"/>
              <a:t>NIDA (National Institute on Drug Abuse and Health)</a:t>
            </a:r>
          </a:p>
          <a:p>
            <a:r>
              <a:rPr lang="en-US" sz="2000" dirty="0" smtClean="0"/>
              <a:t>Justplainkillers.com</a:t>
            </a:r>
          </a:p>
          <a:p>
            <a:r>
              <a:rPr lang="en-US" sz="2000" dirty="0" smtClean="0"/>
              <a:t>Hepvu.org</a:t>
            </a:r>
          </a:p>
          <a:p>
            <a:r>
              <a:rPr lang="en-US" sz="2000" dirty="0" smtClean="0"/>
              <a:t>Tobaccofreekids.org</a:t>
            </a:r>
          </a:p>
          <a:p>
            <a:r>
              <a:rPr lang="en-US" sz="2000" dirty="0" smtClean="0"/>
              <a:t>American Lung Association</a:t>
            </a:r>
          </a:p>
          <a:p>
            <a:r>
              <a:rPr lang="en-US" sz="2000" dirty="0" smtClean="0"/>
              <a:t>CDC (Center for Diseases Control)</a:t>
            </a:r>
          </a:p>
          <a:p>
            <a:r>
              <a:rPr lang="en-US" sz="2000" dirty="0" smtClean="0"/>
              <a:t>FARS (Fatality Analysis Reporting System)</a:t>
            </a:r>
          </a:p>
          <a:p>
            <a:r>
              <a:rPr lang="en-US" sz="2000" dirty="0" smtClean="0"/>
              <a:t>SC DPS (Department of Public Safety)</a:t>
            </a:r>
          </a:p>
          <a:p>
            <a:endParaRPr lang="en-US" dirty="0" smtClean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28650" y="801269"/>
            <a:ext cx="7886700" cy="51857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latin typeface="+mn-lt"/>
              </a:rPr>
              <a:t>Data Sources</a:t>
            </a:r>
            <a:endParaRPr lang="en-US" sz="28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076944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Shot 2018-09-13 at 5.09.40 P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6051" y="2596059"/>
            <a:ext cx="2038016" cy="185468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92009" y="4862056"/>
            <a:ext cx="3086100" cy="87077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26799" y="2323070"/>
            <a:ext cx="233954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Sazid Khan, PhD, </a:t>
            </a:r>
            <a:r>
              <a:rPr lang="en-US" dirty="0" smtClean="0"/>
              <a:t>MPH </a:t>
            </a:r>
            <a:r>
              <a:rPr lang="en-US" dirty="0"/>
              <a:t>State Epidemiologist</a:t>
            </a:r>
          </a:p>
          <a:p>
            <a:r>
              <a:rPr lang="en-US" dirty="0"/>
              <a:t>Email: </a:t>
            </a:r>
            <a:r>
              <a:rPr lang="en-US" dirty="0">
                <a:hlinkClick r:id="rId4"/>
              </a:rPr>
              <a:t>skhan@doadas.sc.gov</a:t>
            </a:r>
            <a:endParaRPr lang="en-US" dirty="0"/>
          </a:p>
          <a:p>
            <a:r>
              <a:rPr lang="en-US" dirty="0"/>
              <a:t>Office: 803-896-1182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06065" y="2323070"/>
            <a:ext cx="23395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Sadia Jehan, M.A     </a:t>
            </a:r>
            <a:endParaRPr lang="en-US" dirty="0"/>
          </a:p>
          <a:p>
            <a:r>
              <a:rPr lang="en-US" dirty="0" smtClean="0"/>
              <a:t>Graduate </a:t>
            </a:r>
            <a:r>
              <a:rPr lang="en-US" dirty="0"/>
              <a:t>Assistant </a:t>
            </a:r>
          </a:p>
          <a:p>
            <a:r>
              <a:rPr lang="en-US" dirty="0"/>
              <a:t>Email: Sjehan@daodas.sc.gov</a:t>
            </a:r>
          </a:p>
        </p:txBody>
      </p:sp>
      <p:sp>
        <p:nvSpPr>
          <p:cNvPr id="4" name="Rectangle 3"/>
          <p:cNvSpPr/>
          <p:nvPr/>
        </p:nvSpPr>
        <p:spPr>
          <a:xfrm>
            <a:off x="2250204" y="1005016"/>
            <a:ext cx="4776671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100" dirty="0" smtClean="0"/>
              <a:t>Contact Information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3010593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>
                <a:latin typeface="+mn-lt"/>
              </a:rPr>
              <a:t>Agenda</a:t>
            </a:r>
            <a:endParaRPr lang="en-US" sz="28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Fact Sheets</a:t>
            </a:r>
          </a:p>
          <a:p>
            <a:pPr lvl="1"/>
            <a:r>
              <a:rPr lang="en-US" sz="2400" dirty="0" smtClean="0"/>
              <a:t>Alcohol</a:t>
            </a:r>
          </a:p>
          <a:p>
            <a:pPr lvl="1"/>
            <a:r>
              <a:rPr lang="en-US" sz="2400" dirty="0" smtClean="0"/>
              <a:t>Tobacco</a:t>
            </a:r>
          </a:p>
          <a:p>
            <a:pPr lvl="1"/>
            <a:r>
              <a:rPr lang="en-US" sz="2400" dirty="0" smtClean="0"/>
              <a:t>Marijuana</a:t>
            </a:r>
          </a:p>
          <a:p>
            <a:pPr lvl="1"/>
            <a:r>
              <a:rPr lang="en-US" sz="2400" dirty="0" smtClean="0"/>
              <a:t>Opioid</a:t>
            </a:r>
          </a:p>
          <a:p>
            <a:pPr lvl="1"/>
            <a:r>
              <a:rPr lang="en-US" sz="2400" dirty="0" smtClean="0"/>
              <a:t>HIV</a:t>
            </a:r>
          </a:p>
          <a:p>
            <a:pPr lvl="1"/>
            <a:r>
              <a:rPr lang="en-US" sz="2400" dirty="0" smtClean="0"/>
              <a:t>Hepatitis C</a:t>
            </a:r>
          </a:p>
          <a:p>
            <a:pPr lvl="1"/>
            <a:r>
              <a:rPr lang="en-US" sz="2400" dirty="0" smtClean="0"/>
              <a:t>Treatment Services</a:t>
            </a:r>
          </a:p>
          <a:p>
            <a:r>
              <a:rPr lang="en-US" sz="2400" b="1" dirty="0" smtClean="0"/>
              <a:t>Dashboards</a:t>
            </a:r>
          </a:p>
          <a:p>
            <a:pPr lvl="1"/>
            <a:r>
              <a:rPr lang="en-US" sz="2400" dirty="0" smtClean="0"/>
              <a:t>Tableau dashboard for counties</a:t>
            </a:r>
          </a:p>
        </p:txBody>
      </p:sp>
    </p:spTree>
    <p:extLst>
      <p:ext uri="{BB962C8B-B14F-4D97-AF65-F5344CB8AC3E}">
        <p14:creationId xmlns:p14="http://schemas.microsoft.com/office/powerpoint/2010/main" val="29202361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>
                <a:latin typeface="+mn-lt"/>
              </a:rPr>
              <a:t>Purpose of the Fact Sheet</a:t>
            </a:r>
            <a:endParaRPr lang="en-US" sz="28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just"/>
            <a:endParaRPr lang="en-US" dirty="0" smtClean="0"/>
          </a:p>
          <a:p>
            <a:pPr algn="just"/>
            <a:r>
              <a:rPr lang="en-US" dirty="0" smtClean="0"/>
              <a:t>Provides a snapshot of substance use and infectious disease burden across the state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The Information can help local public health and community workers: </a:t>
            </a:r>
          </a:p>
          <a:p>
            <a:pPr lvl="1" algn="just"/>
            <a:r>
              <a:rPr lang="en-US" dirty="0" smtClean="0"/>
              <a:t>identify gaps regarding sub-populations at risk</a:t>
            </a:r>
          </a:p>
          <a:p>
            <a:pPr lvl="1" algn="just"/>
            <a:r>
              <a:rPr lang="en-US" dirty="0" smtClean="0"/>
              <a:t>implement relevant strategies to address problems related to substance use and the spread/contracting of infectious diseases such as HIV and Hepatitis 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2455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629842" y="1663961"/>
            <a:ext cx="3868340" cy="823912"/>
          </a:xfrm>
        </p:spPr>
        <p:txBody>
          <a:bodyPr anchor="ctr">
            <a:normAutofit/>
          </a:bodyPr>
          <a:lstStyle/>
          <a:p>
            <a:pPr algn="ctr"/>
            <a:r>
              <a:rPr lang="en-US" sz="2400" dirty="0" smtClean="0"/>
              <a:t>Alcohol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629842" y="2507251"/>
            <a:ext cx="3868340" cy="3539228"/>
          </a:xfrm>
        </p:spPr>
        <p:txBody>
          <a:bodyPr/>
          <a:lstStyle/>
          <a:p>
            <a:pPr lvl="0"/>
            <a:r>
              <a:rPr lang="en-US" sz="2000" dirty="0"/>
              <a:t>About </a:t>
            </a:r>
            <a:r>
              <a:rPr lang="en-US" sz="2400" b="1" dirty="0">
                <a:solidFill>
                  <a:srgbClr val="00838B"/>
                </a:solidFill>
              </a:rPr>
              <a:t>1 in 2</a:t>
            </a:r>
            <a:r>
              <a:rPr lang="en-US" sz="2000" dirty="0">
                <a:solidFill>
                  <a:srgbClr val="00838B"/>
                </a:solidFill>
              </a:rPr>
              <a:t> </a:t>
            </a:r>
            <a:r>
              <a:rPr lang="en-US" sz="2000" dirty="0"/>
              <a:t>traffic deaths in South Carolina involves a drunk driver. In 2018, out of 1037 traffic fatalities, </a:t>
            </a:r>
            <a:r>
              <a:rPr lang="en-US" sz="2400" b="1" dirty="0">
                <a:solidFill>
                  <a:srgbClr val="00838B"/>
                </a:solidFill>
              </a:rPr>
              <a:t>490 (47%) </a:t>
            </a:r>
            <a:r>
              <a:rPr lang="en-US" sz="2000" dirty="0"/>
              <a:t>involved a drunk driver.</a:t>
            </a:r>
          </a:p>
          <a:p>
            <a:pPr marL="0" indent="0">
              <a:buNone/>
            </a:pPr>
            <a:endParaRPr lang="en-US" sz="2000" dirty="0"/>
          </a:p>
          <a:p>
            <a:pPr lvl="0"/>
            <a:r>
              <a:rPr lang="en-US" sz="2000" dirty="0"/>
              <a:t>In 2018, out of 522 alcohol-involved </a:t>
            </a:r>
            <a:r>
              <a:rPr lang="en-US" sz="2000" dirty="0" smtClean="0"/>
              <a:t>crashes</a:t>
            </a:r>
            <a:r>
              <a:rPr lang="en-US" sz="2000" dirty="0"/>
              <a:t>, </a:t>
            </a:r>
            <a:r>
              <a:rPr lang="en-US" sz="2400" b="1" dirty="0">
                <a:solidFill>
                  <a:srgbClr val="00838B"/>
                </a:solidFill>
              </a:rPr>
              <a:t>490 (94%) </a:t>
            </a:r>
            <a:r>
              <a:rPr lang="en-US" sz="2000" dirty="0" smtClean="0"/>
              <a:t>were </a:t>
            </a:r>
            <a:r>
              <a:rPr lang="en-US" sz="2000" i="1" dirty="0" smtClean="0"/>
              <a:t>fatal</a:t>
            </a:r>
            <a:r>
              <a:rPr lang="en-US" sz="2000" dirty="0" smtClean="0"/>
              <a:t>.</a:t>
            </a:r>
            <a:endParaRPr lang="en-US" sz="2000" dirty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>
          <a:xfrm>
            <a:off x="4627959" y="1663961"/>
            <a:ext cx="3887391" cy="823912"/>
          </a:xfrm>
        </p:spPr>
        <p:txBody>
          <a:bodyPr anchor="ctr">
            <a:normAutofit/>
          </a:bodyPr>
          <a:lstStyle/>
          <a:p>
            <a:pPr algn="ctr"/>
            <a:r>
              <a:rPr lang="en-US" sz="2400" dirty="0" smtClean="0"/>
              <a:t>Opioid</a:t>
            </a:r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>
          <a:xfrm>
            <a:off x="4627958" y="2507251"/>
            <a:ext cx="3887391" cy="3539228"/>
          </a:xfrm>
        </p:spPr>
        <p:txBody>
          <a:bodyPr>
            <a:normAutofit fontScale="92500"/>
          </a:bodyPr>
          <a:lstStyle/>
          <a:p>
            <a:pPr lvl="0"/>
            <a:r>
              <a:rPr lang="en-US" sz="2000" dirty="0"/>
              <a:t>There has been </a:t>
            </a:r>
            <a:r>
              <a:rPr lang="en-US" sz="2000" dirty="0" smtClean="0"/>
              <a:t>a </a:t>
            </a:r>
            <a:r>
              <a:rPr lang="en-US" sz="2400" b="1" dirty="0" smtClean="0">
                <a:solidFill>
                  <a:srgbClr val="00838B"/>
                </a:solidFill>
              </a:rPr>
              <a:t>167</a:t>
            </a:r>
            <a:r>
              <a:rPr lang="en-US" sz="2400" b="1" dirty="0">
                <a:solidFill>
                  <a:srgbClr val="00838B"/>
                </a:solidFill>
              </a:rPr>
              <a:t>%</a:t>
            </a:r>
            <a:r>
              <a:rPr lang="en-US" sz="2000" b="1" dirty="0"/>
              <a:t> </a:t>
            </a:r>
            <a:r>
              <a:rPr lang="en-US" sz="2000" dirty="0"/>
              <a:t>increase in service utilization for individuals looking for </a:t>
            </a:r>
            <a:r>
              <a:rPr lang="en-US" sz="2000" dirty="0" smtClean="0"/>
              <a:t>treatment for an </a:t>
            </a:r>
            <a:r>
              <a:rPr lang="en-US" sz="2000" i="1" dirty="0"/>
              <a:t>o</a:t>
            </a:r>
            <a:r>
              <a:rPr lang="en-US" sz="2000" i="1" dirty="0" smtClean="0"/>
              <a:t>pioid </a:t>
            </a:r>
            <a:r>
              <a:rPr lang="en-US" sz="2000" i="1" dirty="0"/>
              <a:t>use disorder</a:t>
            </a:r>
            <a:r>
              <a:rPr lang="en-US" sz="2000" dirty="0"/>
              <a:t> (OUD) from </a:t>
            </a:r>
            <a:r>
              <a:rPr lang="en-US" sz="2000" b="1" dirty="0">
                <a:solidFill>
                  <a:srgbClr val="00838B"/>
                </a:solidFill>
              </a:rPr>
              <a:t>2,598</a:t>
            </a:r>
            <a:r>
              <a:rPr lang="en-US" sz="2000" b="1" dirty="0"/>
              <a:t> </a:t>
            </a:r>
            <a:r>
              <a:rPr lang="en-US" sz="2000" dirty="0"/>
              <a:t>in 2007 to</a:t>
            </a:r>
            <a:r>
              <a:rPr lang="en-US" sz="2000" b="1" dirty="0"/>
              <a:t> </a:t>
            </a:r>
            <a:r>
              <a:rPr lang="en-US" sz="2000" b="1" dirty="0">
                <a:solidFill>
                  <a:srgbClr val="00838B"/>
                </a:solidFill>
              </a:rPr>
              <a:t>6,945</a:t>
            </a:r>
            <a:r>
              <a:rPr lang="en-US" sz="2000" b="1" dirty="0"/>
              <a:t> </a:t>
            </a:r>
            <a:r>
              <a:rPr lang="en-US" sz="2000" dirty="0"/>
              <a:t>in 2018.</a:t>
            </a:r>
          </a:p>
          <a:p>
            <a:pPr marL="0" indent="0">
              <a:buNone/>
            </a:pPr>
            <a:endParaRPr lang="en-US" sz="2000" dirty="0"/>
          </a:p>
          <a:p>
            <a:pPr lvl="0"/>
            <a:r>
              <a:rPr lang="en-US" sz="2000" dirty="0"/>
              <a:t>There has been </a:t>
            </a:r>
            <a:r>
              <a:rPr lang="en-US" sz="2400" b="1" dirty="0">
                <a:solidFill>
                  <a:srgbClr val="00838B"/>
                </a:solidFill>
              </a:rPr>
              <a:t>110% </a:t>
            </a:r>
            <a:r>
              <a:rPr lang="en-US" sz="2000" dirty="0"/>
              <a:t>increase</a:t>
            </a:r>
            <a:r>
              <a:rPr lang="en-US" sz="2000" b="1" dirty="0"/>
              <a:t> </a:t>
            </a:r>
            <a:r>
              <a:rPr lang="en-US" sz="2000" dirty="0"/>
              <a:t>in the number of naloxone </a:t>
            </a:r>
            <a:r>
              <a:rPr lang="en-US" sz="2000" dirty="0" smtClean="0"/>
              <a:t>administrations </a:t>
            </a:r>
            <a:r>
              <a:rPr lang="en-US" sz="2000" dirty="0"/>
              <a:t>to reverse </a:t>
            </a:r>
            <a:r>
              <a:rPr lang="en-US" sz="2000" dirty="0" smtClean="0"/>
              <a:t>an opioid </a:t>
            </a:r>
            <a:r>
              <a:rPr lang="en-US" sz="2000" dirty="0"/>
              <a:t>overdose conducted by EMS Personnel from</a:t>
            </a:r>
            <a:r>
              <a:rPr lang="en-US" sz="2000" b="1" dirty="0"/>
              <a:t> </a:t>
            </a:r>
            <a:r>
              <a:rPr lang="en-US" sz="2000" b="1" dirty="0">
                <a:solidFill>
                  <a:srgbClr val="00838B"/>
                </a:solidFill>
              </a:rPr>
              <a:t>3,847</a:t>
            </a:r>
            <a:r>
              <a:rPr lang="en-US" sz="2000" dirty="0"/>
              <a:t> in 2013 to </a:t>
            </a:r>
            <a:r>
              <a:rPr lang="en-US" sz="2000" b="1" dirty="0">
                <a:solidFill>
                  <a:srgbClr val="00838B"/>
                </a:solidFill>
              </a:rPr>
              <a:t>8,102</a:t>
            </a:r>
            <a:r>
              <a:rPr lang="en-US" sz="2000" b="1" dirty="0"/>
              <a:t> </a:t>
            </a:r>
            <a:r>
              <a:rPr lang="en-US" sz="2000" dirty="0"/>
              <a:t>in 2018</a:t>
            </a:r>
            <a:r>
              <a:rPr lang="en-US" sz="2000" dirty="0" smtClean="0"/>
              <a:t>.</a:t>
            </a:r>
          </a:p>
          <a:p>
            <a:pPr marL="0" lv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628650" y="6352225"/>
            <a:ext cx="3869532" cy="365125"/>
          </a:xfrm>
        </p:spPr>
        <p:txBody>
          <a:bodyPr anchor="t"/>
          <a:lstStyle/>
          <a:p>
            <a:pPr algn="l"/>
            <a:r>
              <a:rPr lang="en-US" dirty="0"/>
              <a:t>Source: 2017, Fatality Analysis Reporting System (FARS)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4647438" y="6352225"/>
            <a:ext cx="3867912" cy="365125"/>
          </a:xfrm>
        </p:spPr>
        <p:txBody>
          <a:bodyPr anchor="b"/>
          <a:lstStyle/>
          <a:p>
            <a:pPr algn="l"/>
            <a:r>
              <a:rPr lang="en-US" dirty="0"/>
              <a:t>Source: SC Department of Alcohol and Other Drug Abuse Services (DAODAS)</a:t>
            </a:r>
          </a:p>
          <a:p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>
                <a:latin typeface="+mn-lt"/>
              </a:rPr>
              <a:t>Quick Stats</a:t>
            </a:r>
            <a:endParaRPr lang="en-US" sz="28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81760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629842" y="1690691"/>
            <a:ext cx="3868340" cy="823912"/>
          </a:xfrm>
        </p:spPr>
        <p:txBody>
          <a:bodyPr anchor="ctr">
            <a:normAutofit/>
          </a:bodyPr>
          <a:lstStyle/>
          <a:p>
            <a:pPr algn="ctr"/>
            <a:r>
              <a:rPr lang="en-US" sz="2400" dirty="0" smtClean="0"/>
              <a:t>Tobacco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000" dirty="0"/>
              <a:t>Currently</a:t>
            </a:r>
            <a:r>
              <a:rPr lang="en-US" sz="2400" dirty="0">
                <a:solidFill>
                  <a:srgbClr val="00838B"/>
                </a:solidFill>
              </a:rPr>
              <a:t> </a:t>
            </a:r>
            <a:r>
              <a:rPr lang="en-US" sz="2400" b="1" dirty="0">
                <a:solidFill>
                  <a:srgbClr val="00838B"/>
                </a:solidFill>
              </a:rPr>
              <a:t>103,000</a:t>
            </a:r>
            <a:r>
              <a:rPr lang="en-US" sz="2400" dirty="0">
                <a:solidFill>
                  <a:srgbClr val="00838B"/>
                </a:solidFill>
              </a:rPr>
              <a:t> </a:t>
            </a:r>
            <a:r>
              <a:rPr lang="en-US" sz="2000" dirty="0"/>
              <a:t>adolescents across SC are estimated </a:t>
            </a:r>
            <a:r>
              <a:rPr lang="en-US" sz="2000" dirty="0" smtClean="0"/>
              <a:t>to ultimately </a:t>
            </a:r>
            <a:r>
              <a:rPr lang="en-US" sz="2000" dirty="0"/>
              <a:t>die prematurely from smoking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Every year, over </a:t>
            </a:r>
            <a:r>
              <a:rPr lang="en-US" sz="2400" b="1" dirty="0">
                <a:solidFill>
                  <a:srgbClr val="00838B"/>
                </a:solidFill>
              </a:rPr>
              <a:t>7,000</a:t>
            </a:r>
            <a:r>
              <a:rPr lang="en-US" sz="2400" dirty="0"/>
              <a:t> </a:t>
            </a:r>
            <a:r>
              <a:rPr lang="en-US" sz="2000" dirty="0"/>
              <a:t>South Carolinians die from smoking.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In fiscal year 2018, South Carolina received and allocated </a:t>
            </a:r>
            <a:r>
              <a:rPr lang="en-US" sz="2400" b="1" dirty="0">
                <a:solidFill>
                  <a:srgbClr val="00838B"/>
                </a:solidFill>
              </a:rPr>
              <a:t>$5 million</a:t>
            </a:r>
            <a:r>
              <a:rPr lang="en-US" sz="2400" dirty="0">
                <a:solidFill>
                  <a:srgbClr val="00838B"/>
                </a:solidFill>
              </a:rPr>
              <a:t> </a:t>
            </a:r>
            <a:r>
              <a:rPr lang="en-US" sz="2000" dirty="0"/>
              <a:t>in state funds to tobacco prevention programs.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>
          <a:xfrm>
            <a:off x="4629152" y="1705667"/>
            <a:ext cx="3887391" cy="823912"/>
          </a:xfrm>
        </p:spPr>
        <p:txBody>
          <a:bodyPr anchor="ctr">
            <a:normAutofit/>
          </a:bodyPr>
          <a:lstStyle/>
          <a:p>
            <a:pPr algn="ctr"/>
            <a:r>
              <a:rPr lang="en-US" sz="2400" dirty="0" smtClean="0"/>
              <a:t>Marijuana</a:t>
            </a:r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lvl="0"/>
            <a:r>
              <a:rPr lang="en-US" sz="2000" dirty="0"/>
              <a:t>Research suggests that </a:t>
            </a:r>
            <a:r>
              <a:rPr lang="en-US" sz="2400" b="1" dirty="0">
                <a:solidFill>
                  <a:srgbClr val="00838B"/>
                </a:solidFill>
              </a:rPr>
              <a:t>30% of users</a:t>
            </a:r>
            <a:r>
              <a:rPr lang="en-US" sz="2400" dirty="0">
                <a:solidFill>
                  <a:srgbClr val="00838B"/>
                </a:solidFill>
              </a:rPr>
              <a:t> </a:t>
            </a:r>
            <a:r>
              <a:rPr lang="en-US" sz="2000" dirty="0"/>
              <a:t>might develop some form of </a:t>
            </a:r>
            <a:r>
              <a:rPr lang="en-US" sz="2000" dirty="0" smtClean="0"/>
              <a:t>misuse </a:t>
            </a:r>
            <a:r>
              <a:rPr lang="en-US" sz="2000" dirty="0"/>
              <a:t>which can lead to dependence and use disorder.</a:t>
            </a:r>
          </a:p>
          <a:p>
            <a:pPr marL="0" indent="0">
              <a:buNone/>
            </a:pPr>
            <a:endParaRPr lang="en-US" sz="2000" dirty="0"/>
          </a:p>
          <a:p>
            <a:pPr lvl="0"/>
            <a:r>
              <a:rPr lang="en-US" sz="2000" dirty="0"/>
              <a:t>People who begin using marijuana </a:t>
            </a:r>
            <a:r>
              <a:rPr lang="en-US" sz="2000" i="1" dirty="0"/>
              <a:t>before </a:t>
            </a:r>
            <a:r>
              <a:rPr lang="en-US" sz="2000" i="1" dirty="0" smtClean="0"/>
              <a:t>the age of </a:t>
            </a:r>
            <a:r>
              <a:rPr lang="en-US" sz="2000" i="1" dirty="0"/>
              <a:t>18</a:t>
            </a:r>
            <a:r>
              <a:rPr lang="en-US" sz="2000" dirty="0"/>
              <a:t> are</a:t>
            </a:r>
            <a:r>
              <a:rPr lang="en-US" sz="2400" b="1" dirty="0">
                <a:solidFill>
                  <a:srgbClr val="00838B"/>
                </a:solidFill>
              </a:rPr>
              <a:t> 4 to 7 times more</a:t>
            </a:r>
            <a:r>
              <a:rPr lang="en-US" sz="2400" dirty="0">
                <a:solidFill>
                  <a:srgbClr val="00838B"/>
                </a:solidFill>
              </a:rPr>
              <a:t> </a:t>
            </a:r>
            <a:r>
              <a:rPr lang="en-US" sz="2000" dirty="0"/>
              <a:t>likely than adults to develop problem use.</a:t>
            </a:r>
          </a:p>
          <a:p>
            <a:pPr marL="0" lv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628650" y="6352225"/>
            <a:ext cx="3869532" cy="365125"/>
          </a:xfrm>
        </p:spPr>
        <p:txBody>
          <a:bodyPr anchor="t"/>
          <a:lstStyle/>
          <a:p>
            <a:pPr algn="l"/>
            <a:r>
              <a:rPr lang="en-US" dirty="0"/>
              <a:t>Source: </a:t>
            </a:r>
            <a:r>
              <a:rPr lang="en-US" dirty="0" smtClean="0"/>
              <a:t>Tobaccofreekids.org</a:t>
            </a:r>
          </a:p>
          <a:p>
            <a:pPr algn="l"/>
            <a:r>
              <a:rPr lang="en-US" dirty="0" smtClean="0"/>
              <a:t>Campaign for Tobacco-Free Kids</a:t>
            </a:r>
          </a:p>
          <a:p>
            <a:pPr algn="l"/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4647438" y="6352225"/>
            <a:ext cx="3867912" cy="365125"/>
          </a:xfrm>
        </p:spPr>
        <p:txBody>
          <a:bodyPr anchor="b"/>
          <a:lstStyle/>
          <a:p>
            <a:pPr algn="ctr"/>
            <a:r>
              <a:rPr lang="en-US" dirty="0"/>
              <a:t>Source: National Institute on Drug Abuse (NIDA)</a:t>
            </a:r>
          </a:p>
          <a:p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>
                <a:latin typeface="+mn-lt"/>
              </a:rPr>
              <a:t>Quick Stats</a:t>
            </a:r>
            <a:endParaRPr lang="en-US" sz="28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548501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628650" y="1293962"/>
            <a:ext cx="3840480" cy="457200"/>
          </a:xfrm>
        </p:spPr>
        <p:txBody>
          <a:bodyPr anchor="ctr">
            <a:normAutofit/>
          </a:bodyPr>
          <a:lstStyle/>
          <a:p>
            <a:pPr algn="ctr"/>
            <a:r>
              <a:rPr lang="en-US" sz="2400" dirty="0" smtClean="0"/>
              <a:t>HIV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680801" y="1764297"/>
            <a:ext cx="3868340" cy="449848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sz="2600" dirty="0"/>
              <a:t>During the calendar year 2016, SC ranked </a:t>
            </a:r>
            <a:r>
              <a:rPr lang="en-US" sz="2600" b="1" dirty="0">
                <a:solidFill>
                  <a:srgbClr val="00838B"/>
                </a:solidFill>
              </a:rPr>
              <a:t>11</a:t>
            </a:r>
            <a:r>
              <a:rPr lang="en-US" sz="2600" b="1" baseline="30000" dirty="0">
                <a:solidFill>
                  <a:srgbClr val="00838B"/>
                </a:solidFill>
              </a:rPr>
              <a:t>th</a:t>
            </a:r>
            <a:r>
              <a:rPr lang="en-US" sz="2600" dirty="0"/>
              <a:t> with an AIDS rate of 7.4 per 100,000.</a:t>
            </a:r>
          </a:p>
          <a:p>
            <a:pPr lvl="0"/>
            <a:r>
              <a:rPr lang="en-US" sz="2600" dirty="0"/>
              <a:t>As of December 31, 2017, there </a:t>
            </a:r>
            <a:r>
              <a:rPr lang="en-US" sz="2600" dirty="0" smtClean="0"/>
              <a:t>were </a:t>
            </a:r>
            <a:r>
              <a:rPr lang="en-US" sz="2600" dirty="0"/>
              <a:t>an estimated </a:t>
            </a:r>
            <a:r>
              <a:rPr lang="en-US" sz="2600" b="1" dirty="0">
                <a:solidFill>
                  <a:srgbClr val="00838B"/>
                </a:solidFill>
              </a:rPr>
              <a:t>19,749</a:t>
            </a:r>
            <a:r>
              <a:rPr lang="en-US" sz="2600" dirty="0"/>
              <a:t> SC residents living with </a:t>
            </a:r>
            <a:r>
              <a:rPr lang="en-US" sz="2600" dirty="0" smtClean="0"/>
              <a:t>HIV (PLWH).</a:t>
            </a:r>
            <a:endParaRPr lang="en-US" sz="2600" dirty="0"/>
          </a:p>
          <a:p>
            <a:pPr lvl="0"/>
            <a:r>
              <a:rPr lang="en-US" sz="2600" b="1" dirty="0">
                <a:solidFill>
                  <a:srgbClr val="00838B"/>
                </a:solidFill>
              </a:rPr>
              <a:t>1,520</a:t>
            </a:r>
            <a:r>
              <a:rPr lang="en-US" sz="2600" dirty="0"/>
              <a:t> people were newly diagnosed with HIV </a:t>
            </a:r>
            <a:r>
              <a:rPr lang="en-US" sz="2600" dirty="0" smtClean="0"/>
              <a:t>from </a:t>
            </a:r>
            <a:r>
              <a:rPr lang="en-US" sz="2600" dirty="0"/>
              <a:t>2016-2017 which is slightly higher than </a:t>
            </a:r>
            <a:r>
              <a:rPr lang="en-US" sz="2600" b="1" dirty="0">
                <a:solidFill>
                  <a:srgbClr val="00838B"/>
                </a:solidFill>
              </a:rPr>
              <a:t>1,497</a:t>
            </a:r>
            <a:r>
              <a:rPr lang="en-US" sz="2600" dirty="0"/>
              <a:t> diagnosed </a:t>
            </a:r>
            <a:r>
              <a:rPr lang="en-US" sz="2600" dirty="0" smtClean="0"/>
              <a:t>from </a:t>
            </a:r>
            <a:r>
              <a:rPr lang="en-US" sz="2600" dirty="0"/>
              <a:t>2014-2015.</a:t>
            </a:r>
          </a:p>
          <a:p>
            <a:pPr lvl="0"/>
            <a:r>
              <a:rPr lang="en-US" sz="2600" b="1" dirty="0" smtClean="0">
                <a:solidFill>
                  <a:srgbClr val="00838B"/>
                </a:solidFill>
              </a:rPr>
              <a:t>64</a:t>
            </a:r>
            <a:r>
              <a:rPr lang="en-US" sz="2600" b="1" dirty="0">
                <a:solidFill>
                  <a:srgbClr val="00838B"/>
                </a:solidFill>
              </a:rPr>
              <a:t>%</a:t>
            </a:r>
            <a:r>
              <a:rPr lang="en-US" sz="2600" dirty="0">
                <a:solidFill>
                  <a:srgbClr val="00838B"/>
                </a:solidFill>
              </a:rPr>
              <a:t> </a:t>
            </a:r>
            <a:r>
              <a:rPr lang="en-US" sz="2600" dirty="0"/>
              <a:t>of the new cases diagnosed </a:t>
            </a:r>
            <a:r>
              <a:rPr lang="en-US" sz="2600" dirty="0" smtClean="0"/>
              <a:t>from </a:t>
            </a:r>
            <a:r>
              <a:rPr lang="en-US" sz="2600" dirty="0"/>
              <a:t>2016-2017 were </a:t>
            </a:r>
            <a:r>
              <a:rPr lang="en-US" sz="2600" dirty="0" smtClean="0"/>
              <a:t>individuals under </a:t>
            </a:r>
            <a:r>
              <a:rPr lang="en-US" sz="2600" dirty="0"/>
              <a:t>the age of 40.</a:t>
            </a:r>
          </a:p>
          <a:p>
            <a:pPr lvl="0"/>
            <a:r>
              <a:rPr lang="en-US" sz="2600" dirty="0"/>
              <a:t>In 2017,</a:t>
            </a:r>
            <a:r>
              <a:rPr lang="en-US" sz="2600" b="1" dirty="0"/>
              <a:t> </a:t>
            </a:r>
            <a:r>
              <a:rPr lang="en-US" sz="2600" b="1" dirty="0">
                <a:solidFill>
                  <a:srgbClr val="00838B"/>
                </a:solidFill>
              </a:rPr>
              <a:t>71%</a:t>
            </a:r>
            <a:r>
              <a:rPr lang="en-US" sz="2600" dirty="0">
                <a:solidFill>
                  <a:srgbClr val="00838B"/>
                </a:solidFill>
              </a:rPr>
              <a:t> </a:t>
            </a:r>
            <a:r>
              <a:rPr lang="en-US" sz="2600" dirty="0"/>
              <a:t>of </a:t>
            </a:r>
            <a:r>
              <a:rPr lang="en-US" sz="2600" dirty="0" smtClean="0"/>
              <a:t>PLWH were </a:t>
            </a:r>
            <a:r>
              <a:rPr lang="en-US" sz="2600" dirty="0"/>
              <a:t>over the age of 40.</a:t>
            </a:r>
          </a:p>
          <a:p>
            <a:pPr lvl="0"/>
            <a:r>
              <a:rPr lang="en-US" sz="2600" dirty="0"/>
              <a:t>Men comprise of </a:t>
            </a:r>
            <a:r>
              <a:rPr lang="en-US" sz="2600" b="1" dirty="0">
                <a:solidFill>
                  <a:srgbClr val="00838B"/>
                </a:solidFill>
              </a:rPr>
              <a:t>71% </a:t>
            </a:r>
            <a:r>
              <a:rPr lang="en-US" sz="2600" dirty="0"/>
              <a:t>of </a:t>
            </a:r>
            <a:r>
              <a:rPr lang="en-US" sz="2600" dirty="0" smtClean="0"/>
              <a:t>PLWHA (Persons living with HIV/AIDS)</a:t>
            </a:r>
            <a:endParaRPr lang="en-US" sz="2600" dirty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>
          <a:xfrm>
            <a:off x="4629152" y="1307097"/>
            <a:ext cx="3840480" cy="457200"/>
          </a:xfrm>
        </p:spPr>
        <p:txBody>
          <a:bodyPr anchor="ctr">
            <a:normAutofit/>
          </a:bodyPr>
          <a:lstStyle/>
          <a:p>
            <a:pPr algn="ctr"/>
            <a:r>
              <a:rPr lang="en-US" sz="2400" dirty="0" smtClean="0"/>
              <a:t>Hepatitis C</a:t>
            </a:r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>
          <a:xfrm>
            <a:off x="4629152" y="1777432"/>
            <a:ext cx="3887391" cy="4412231"/>
          </a:xfrm>
        </p:spPr>
        <p:txBody>
          <a:bodyPr>
            <a:normAutofit/>
          </a:bodyPr>
          <a:lstStyle/>
          <a:p>
            <a:pPr lvl="0"/>
            <a:r>
              <a:rPr lang="en-US" sz="2000" dirty="0"/>
              <a:t>Prevalence </a:t>
            </a:r>
          </a:p>
          <a:p>
            <a:pPr lvl="1"/>
            <a:r>
              <a:rPr lang="en-US" sz="2000" dirty="0" smtClean="0"/>
              <a:t>Rate </a:t>
            </a:r>
            <a:r>
              <a:rPr lang="en-US" sz="2000" dirty="0"/>
              <a:t>of people living with Hepatitis C (per 100,000), 2013-2016: </a:t>
            </a:r>
            <a:r>
              <a:rPr lang="en-US" sz="2000" b="1" dirty="0">
                <a:solidFill>
                  <a:srgbClr val="00838B"/>
                </a:solidFill>
              </a:rPr>
              <a:t>970</a:t>
            </a:r>
            <a:endParaRPr lang="en-US" sz="2000" dirty="0">
              <a:solidFill>
                <a:srgbClr val="00838B"/>
              </a:solidFill>
            </a:endParaRPr>
          </a:p>
          <a:p>
            <a:pPr lvl="0"/>
            <a:r>
              <a:rPr lang="en-US" sz="2000" dirty="0"/>
              <a:t>Incidence </a:t>
            </a:r>
          </a:p>
          <a:p>
            <a:pPr lvl="1"/>
            <a:r>
              <a:rPr lang="en-US" sz="2000" dirty="0" smtClean="0"/>
              <a:t>Rate </a:t>
            </a:r>
            <a:r>
              <a:rPr lang="en-US" sz="2000" dirty="0"/>
              <a:t>of new cases in 2018 (per 100,000): </a:t>
            </a:r>
            <a:r>
              <a:rPr lang="en-US" sz="2000" b="1" dirty="0">
                <a:solidFill>
                  <a:srgbClr val="00838B"/>
                </a:solidFill>
              </a:rPr>
              <a:t>127</a:t>
            </a:r>
            <a:endParaRPr lang="en-US" sz="2000" dirty="0">
              <a:solidFill>
                <a:srgbClr val="00838B"/>
              </a:solidFill>
            </a:endParaRPr>
          </a:p>
          <a:p>
            <a:pPr lvl="0"/>
            <a:r>
              <a:rPr lang="en-US" sz="2000" dirty="0"/>
              <a:t>Mortality</a:t>
            </a:r>
          </a:p>
          <a:p>
            <a:pPr lvl="1"/>
            <a:r>
              <a:rPr lang="en-US" sz="2000" dirty="0"/>
              <a:t>Number of deaths related to Hepatitis C in 2016: </a:t>
            </a:r>
            <a:r>
              <a:rPr lang="en-US" sz="2000" b="1" dirty="0">
                <a:solidFill>
                  <a:srgbClr val="00838B"/>
                </a:solidFill>
              </a:rPr>
              <a:t>299</a:t>
            </a:r>
            <a:endParaRPr lang="en-US" sz="2000" dirty="0">
              <a:solidFill>
                <a:srgbClr val="00838B"/>
              </a:solidFill>
            </a:endParaRPr>
          </a:p>
          <a:p>
            <a:r>
              <a:rPr lang="en-US" sz="2000" dirty="0"/>
              <a:t>In 2016, </a:t>
            </a:r>
            <a:r>
              <a:rPr lang="en-US" sz="2000" b="1" dirty="0">
                <a:solidFill>
                  <a:srgbClr val="00838B"/>
                </a:solidFill>
              </a:rPr>
              <a:t>63% </a:t>
            </a:r>
            <a:r>
              <a:rPr lang="en-US" sz="2000" dirty="0"/>
              <a:t>of </a:t>
            </a:r>
            <a:r>
              <a:rPr lang="en-US" sz="2000" dirty="0" smtClean="0"/>
              <a:t>HCV-related </a:t>
            </a:r>
            <a:r>
              <a:rPr lang="en-US" sz="2000" dirty="0"/>
              <a:t>morality occurred among </a:t>
            </a:r>
            <a:r>
              <a:rPr lang="en-US" sz="2000" dirty="0" smtClean="0"/>
              <a:t>Whites, </a:t>
            </a:r>
            <a:r>
              <a:rPr lang="en-US" sz="2000" b="1" dirty="0">
                <a:solidFill>
                  <a:srgbClr val="00838B"/>
                </a:solidFill>
              </a:rPr>
              <a:t>35%</a:t>
            </a:r>
            <a:r>
              <a:rPr lang="en-US" sz="2000" dirty="0">
                <a:solidFill>
                  <a:srgbClr val="00838B"/>
                </a:solidFill>
              </a:rPr>
              <a:t> </a:t>
            </a:r>
            <a:r>
              <a:rPr lang="en-US" sz="2000" dirty="0"/>
              <a:t>among African-American, and </a:t>
            </a:r>
            <a:r>
              <a:rPr lang="en-US" sz="2000" b="1" dirty="0">
                <a:solidFill>
                  <a:srgbClr val="00838B"/>
                </a:solidFill>
              </a:rPr>
              <a:t>2%</a:t>
            </a:r>
            <a:r>
              <a:rPr lang="en-US" sz="2000" dirty="0">
                <a:solidFill>
                  <a:srgbClr val="00838B"/>
                </a:solidFill>
              </a:rPr>
              <a:t> </a:t>
            </a:r>
            <a:r>
              <a:rPr lang="en-US" sz="2000" dirty="0"/>
              <a:t>among other race.</a:t>
            </a:r>
          </a:p>
          <a:p>
            <a:pPr marL="0" lvl="0" indent="0">
              <a:buNone/>
            </a:pP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628650" y="6352225"/>
            <a:ext cx="3869532" cy="365125"/>
          </a:xfrm>
        </p:spPr>
        <p:txBody>
          <a:bodyPr anchor="t"/>
          <a:lstStyle/>
          <a:p>
            <a:pPr algn="l"/>
            <a:r>
              <a:rPr lang="en-US" dirty="0"/>
              <a:t>Source: An Epidemiological Profile of HIV &amp; AIDS in SC, 2018 (DHEC)</a:t>
            </a:r>
          </a:p>
          <a:p>
            <a:pPr algn="l"/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28650" y="834015"/>
            <a:ext cx="7886700" cy="459947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latin typeface="+mn-lt"/>
              </a:rPr>
              <a:t>Quick Stats</a:t>
            </a:r>
            <a:endParaRPr lang="en-US" sz="2800" b="1" dirty="0">
              <a:latin typeface="+mn-lt"/>
            </a:endParaRPr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4614626" y="6227186"/>
            <a:ext cx="3869532" cy="45457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ct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/>
              <a:t>Source: hepvu.org</a:t>
            </a:r>
          </a:p>
          <a:p>
            <a:pPr algn="l"/>
            <a:r>
              <a:rPr lang="en-US" dirty="0" smtClean="0"/>
              <a:t>Justplainkillers.com</a:t>
            </a:r>
          </a:p>
          <a:p>
            <a:pPr algn="l"/>
            <a:r>
              <a:rPr lang="en-US" dirty="0"/>
              <a:t>CDC, National Notifiable Diseases Surveillance system</a:t>
            </a:r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7391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560830" y="1408634"/>
            <a:ext cx="3868340" cy="305746"/>
          </a:xfrm>
        </p:spPr>
        <p:txBody>
          <a:bodyPr anchor="ctr">
            <a:normAutofit fontScale="85000" lnSpcReduction="20000"/>
          </a:bodyPr>
          <a:lstStyle/>
          <a:p>
            <a:pPr algn="ctr"/>
            <a:r>
              <a:rPr lang="en-US" sz="2400" dirty="0" smtClean="0"/>
              <a:t>HIV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560830" y="1924721"/>
            <a:ext cx="3868340" cy="3979129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solidFill>
                  <a:srgbClr val="00838B"/>
                </a:solidFill>
              </a:rPr>
              <a:t>African-Americans</a:t>
            </a:r>
            <a:r>
              <a:rPr lang="en-US" sz="2000" dirty="0" smtClean="0"/>
              <a:t> </a:t>
            </a:r>
            <a:r>
              <a:rPr lang="en-US" sz="2000" dirty="0"/>
              <a:t>comprise </a:t>
            </a:r>
            <a:r>
              <a:rPr lang="en-US" sz="2000" b="1" dirty="0">
                <a:solidFill>
                  <a:srgbClr val="00838B"/>
                </a:solidFill>
              </a:rPr>
              <a:t>27%</a:t>
            </a:r>
            <a:r>
              <a:rPr lang="en-US" sz="2000" dirty="0"/>
              <a:t> of the state’s population but they made up </a:t>
            </a:r>
            <a:r>
              <a:rPr lang="en-US" sz="2000" b="1" dirty="0">
                <a:solidFill>
                  <a:srgbClr val="00838B"/>
                </a:solidFill>
              </a:rPr>
              <a:t>68% </a:t>
            </a:r>
            <a:r>
              <a:rPr lang="en-US" sz="2000" dirty="0"/>
              <a:t>of the population </a:t>
            </a:r>
            <a:r>
              <a:rPr lang="en-US" sz="2000" b="1" dirty="0">
                <a:solidFill>
                  <a:srgbClr val="00838B"/>
                </a:solidFill>
              </a:rPr>
              <a:t>living with HIV/AIDS in 2017</a:t>
            </a:r>
            <a:r>
              <a:rPr lang="en-US" sz="2000" dirty="0"/>
              <a:t>.</a:t>
            </a:r>
          </a:p>
          <a:p>
            <a:pPr lvl="0"/>
            <a:r>
              <a:rPr lang="en-US" sz="2000" dirty="0"/>
              <a:t>Among newly diagnosed with HIV/AIDS during 2016-2017, </a:t>
            </a:r>
            <a:r>
              <a:rPr lang="en-US" sz="2000" b="1" dirty="0">
                <a:solidFill>
                  <a:srgbClr val="00838B"/>
                </a:solidFill>
              </a:rPr>
              <a:t>65% </a:t>
            </a:r>
            <a:r>
              <a:rPr lang="en-US" sz="2000" dirty="0"/>
              <a:t>were among </a:t>
            </a:r>
            <a:r>
              <a:rPr lang="en-US" sz="2000" b="1" dirty="0">
                <a:solidFill>
                  <a:srgbClr val="00838B"/>
                </a:solidFill>
              </a:rPr>
              <a:t>African-Americans</a:t>
            </a:r>
            <a:r>
              <a:rPr lang="en-US" sz="2000" dirty="0"/>
              <a:t>.</a:t>
            </a:r>
          </a:p>
          <a:p>
            <a:pPr lvl="0"/>
            <a:r>
              <a:rPr lang="en-US" sz="2000" dirty="0" smtClean="0"/>
              <a:t>A majority </a:t>
            </a:r>
            <a:r>
              <a:rPr lang="en-US" sz="2000" dirty="0"/>
              <a:t>of </a:t>
            </a:r>
            <a:r>
              <a:rPr lang="en-US" sz="2000" b="1" dirty="0" smtClean="0">
                <a:solidFill>
                  <a:srgbClr val="00838B"/>
                </a:solidFill>
              </a:rPr>
              <a:t>MSM</a:t>
            </a:r>
            <a:r>
              <a:rPr lang="en-US" sz="2000" dirty="0" smtClean="0"/>
              <a:t> (Men who have sex with men) </a:t>
            </a:r>
            <a:r>
              <a:rPr lang="en-US" sz="2000" dirty="0"/>
              <a:t>cases diagnosed during 2016-2017 were among </a:t>
            </a:r>
            <a:r>
              <a:rPr lang="en-US" sz="2000" b="1" dirty="0" smtClean="0">
                <a:solidFill>
                  <a:srgbClr val="00838B"/>
                </a:solidFill>
              </a:rPr>
              <a:t>African-Americans </a:t>
            </a:r>
            <a:r>
              <a:rPr lang="en-US" sz="2000" b="1" dirty="0">
                <a:solidFill>
                  <a:srgbClr val="00838B"/>
                </a:solidFill>
              </a:rPr>
              <a:t>(67%)</a:t>
            </a:r>
            <a:r>
              <a:rPr lang="en-US" sz="2000" dirty="0"/>
              <a:t>.</a:t>
            </a:r>
          </a:p>
          <a:p>
            <a:pPr marL="0" lvl="0" indent="0">
              <a:buNone/>
            </a:pPr>
            <a:endParaRPr lang="en-US" sz="1800" b="1" dirty="0">
              <a:solidFill>
                <a:srgbClr val="00838B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>
          <a:xfrm>
            <a:off x="4572000" y="1434172"/>
            <a:ext cx="3887391" cy="293250"/>
          </a:xfrm>
        </p:spPr>
        <p:txBody>
          <a:bodyPr anchor="ctr">
            <a:normAutofit fontScale="70000" lnSpcReduction="20000"/>
          </a:bodyPr>
          <a:lstStyle/>
          <a:p>
            <a:pPr algn="ctr"/>
            <a:r>
              <a:rPr lang="en-US" sz="2400" dirty="0" smtClean="0"/>
              <a:t>Hepatitis C</a:t>
            </a:r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>
          <a:xfrm>
            <a:off x="4627957" y="1924721"/>
            <a:ext cx="3887391" cy="3881887"/>
          </a:xfrm>
        </p:spPr>
        <p:txBody>
          <a:bodyPr>
            <a:noAutofit/>
          </a:bodyPr>
          <a:lstStyle/>
          <a:p>
            <a:pPr lvl="0"/>
            <a:r>
              <a:rPr lang="en-US" sz="2000" dirty="0"/>
              <a:t>Baby Boomers</a:t>
            </a:r>
          </a:p>
          <a:p>
            <a:pPr lvl="1"/>
            <a:r>
              <a:rPr lang="en-US" sz="2000" dirty="0"/>
              <a:t>New cases have increased from </a:t>
            </a:r>
            <a:r>
              <a:rPr lang="en-US" sz="2000" b="1" dirty="0">
                <a:solidFill>
                  <a:srgbClr val="00838B"/>
                </a:solidFill>
              </a:rPr>
              <a:t>7% in 2010 to 12% in 2016</a:t>
            </a:r>
            <a:r>
              <a:rPr lang="en-US" sz="2000" dirty="0"/>
              <a:t> among the baby boomers (55 – 75 years old).</a:t>
            </a:r>
          </a:p>
          <a:p>
            <a:pPr lvl="0"/>
            <a:r>
              <a:rPr lang="en-US" sz="2000" dirty="0"/>
              <a:t>Young persons (age 20-29)</a:t>
            </a:r>
          </a:p>
          <a:p>
            <a:pPr lvl="1"/>
            <a:r>
              <a:rPr lang="en-US" sz="2000" dirty="0"/>
              <a:t>Number of cases among 20-29 year old increased from </a:t>
            </a:r>
            <a:r>
              <a:rPr lang="en-US" sz="2000" b="1" dirty="0">
                <a:solidFill>
                  <a:srgbClr val="00838B"/>
                </a:solidFill>
              </a:rPr>
              <a:t>6% in 2010 to 16% in 2016</a:t>
            </a:r>
            <a:r>
              <a:rPr lang="en-US" sz="2000" dirty="0"/>
              <a:t>. This increase were mainly attributable to use of injected drugs associated with growing opioid epidemic.</a:t>
            </a:r>
          </a:p>
          <a:p>
            <a:pPr lvl="0"/>
            <a:endParaRPr lang="en-US" sz="20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628650" y="6352225"/>
            <a:ext cx="3869532" cy="365125"/>
          </a:xfrm>
        </p:spPr>
        <p:txBody>
          <a:bodyPr anchor="t"/>
          <a:lstStyle/>
          <a:p>
            <a:pPr algn="l"/>
            <a:r>
              <a:rPr lang="en-US" dirty="0"/>
              <a:t>Source: An Epidemiological Profile of HIV &amp; AIDS in SC, 2018 (DHEC)</a:t>
            </a:r>
          </a:p>
          <a:p>
            <a:pPr algn="l"/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28650" y="801062"/>
            <a:ext cx="7886700" cy="36637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b="1" dirty="0" smtClean="0">
                <a:latin typeface="+mn-lt"/>
              </a:rPr>
              <a:t>Population At Risk</a:t>
            </a:r>
            <a:endParaRPr lang="en-US" sz="2800" b="1" dirty="0">
              <a:latin typeface="+mn-lt"/>
            </a:endParaRPr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4973488" y="6352224"/>
            <a:ext cx="386953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ct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/>
              <a:t>Source: SC DHEC</a:t>
            </a:r>
          </a:p>
          <a:p>
            <a:pPr algn="l"/>
            <a:r>
              <a:rPr lang="en-US" dirty="0"/>
              <a:t>Center for Diseases Control (CDC)</a:t>
            </a:r>
          </a:p>
        </p:txBody>
      </p:sp>
    </p:spTree>
    <p:extLst>
      <p:ext uri="{BB962C8B-B14F-4D97-AF65-F5344CB8AC3E}">
        <p14:creationId xmlns:p14="http://schemas.microsoft.com/office/powerpoint/2010/main" val="12535811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628650" y="1262009"/>
            <a:ext cx="3868340" cy="305746"/>
          </a:xfrm>
        </p:spPr>
        <p:txBody>
          <a:bodyPr anchor="ctr">
            <a:normAutofit fontScale="85000" lnSpcReduction="20000"/>
          </a:bodyPr>
          <a:lstStyle/>
          <a:p>
            <a:pPr algn="ctr"/>
            <a:r>
              <a:rPr lang="en-US" sz="2400" dirty="0" smtClean="0"/>
              <a:t>Tobacco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629842" y="1697052"/>
            <a:ext cx="3868340" cy="41602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/>
              <a:t>Cigarette </a:t>
            </a:r>
            <a:r>
              <a:rPr lang="en-US" sz="1800" dirty="0" smtClean="0"/>
              <a:t>Use</a:t>
            </a:r>
            <a:endParaRPr lang="en-US" sz="1800" dirty="0"/>
          </a:p>
          <a:p>
            <a:pPr lvl="0"/>
            <a:r>
              <a:rPr lang="en-US" sz="2000" dirty="0"/>
              <a:t>In 2017, </a:t>
            </a:r>
            <a:r>
              <a:rPr lang="en-US" sz="2000" b="1" dirty="0">
                <a:solidFill>
                  <a:srgbClr val="00838B"/>
                </a:solidFill>
              </a:rPr>
              <a:t>10% </a:t>
            </a:r>
            <a:r>
              <a:rPr lang="en-US" sz="2000" dirty="0"/>
              <a:t>of youth </a:t>
            </a:r>
            <a:r>
              <a:rPr lang="en-US" sz="2000" dirty="0" smtClean="0"/>
              <a:t>reported </a:t>
            </a:r>
            <a:r>
              <a:rPr lang="en-US" sz="2000" b="1" dirty="0" smtClean="0">
                <a:solidFill>
                  <a:srgbClr val="00838B"/>
                </a:solidFill>
              </a:rPr>
              <a:t>smoking</a:t>
            </a:r>
            <a:r>
              <a:rPr lang="en-US" sz="2000" dirty="0" smtClean="0"/>
              <a:t> </a:t>
            </a:r>
            <a:r>
              <a:rPr lang="en-US" sz="2000" dirty="0"/>
              <a:t>at least </a:t>
            </a:r>
            <a:r>
              <a:rPr lang="en-US" sz="2000" dirty="0" smtClean="0"/>
              <a:t>once in </a:t>
            </a:r>
            <a:r>
              <a:rPr lang="en-US" sz="2000" dirty="0"/>
              <a:t>last 30 days, compared to </a:t>
            </a:r>
            <a:r>
              <a:rPr lang="en-US" sz="2000" b="1" dirty="0">
                <a:solidFill>
                  <a:srgbClr val="00838B"/>
                </a:solidFill>
              </a:rPr>
              <a:t>8.8% nationally</a:t>
            </a:r>
            <a:r>
              <a:rPr lang="en-US" sz="2000" dirty="0" smtClean="0"/>
              <a:t>.</a:t>
            </a:r>
            <a:endParaRPr lang="en-US" sz="2000" dirty="0"/>
          </a:p>
          <a:p>
            <a:pPr lvl="0"/>
            <a:r>
              <a:rPr lang="en-US" sz="2000" dirty="0" smtClean="0"/>
              <a:t>In </a:t>
            </a:r>
            <a:r>
              <a:rPr lang="en-US" sz="2000" dirty="0"/>
              <a:t>2018, </a:t>
            </a:r>
            <a:r>
              <a:rPr lang="en-US" sz="2000" b="1" dirty="0">
                <a:solidFill>
                  <a:srgbClr val="00838B"/>
                </a:solidFill>
              </a:rPr>
              <a:t>18%</a:t>
            </a:r>
            <a:r>
              <a:rPr lang="en-US" sz="2000" dirty="0"/>
              <a:t> of adults </a:t>
            </a:r>
            <a:r>
              <a:rPr lang="en-US" sz="2000" dirty="0" smtClean="0"/>
              <a:t>reported </a:t>
            </a:r>
            <a:r>
              <a:rPr lang="en-US" sz="2000" b="1" dirty="0" smtClean="0">
                <a:solidFill>
                  <a:srgbClr val="00838B"/>
                </a:solidFill>
              </a:rPr>
              <a:t>smoking</a:t>
            </a:r>
            <a:r>
              <a:rPr lang="en-US" sz="2000" dirty="0" smtClean="0"/>
              <a:t>, </a:t>
            </a:r>
            <a:r>
              <a:rPr lang="en-US" sz="2000" dirty="0"/>
              <a:t>compared to </a:t>
            </a:r>
            <a:r>
              <a:rPr lang="en-US" sz="2000" b="1" dirty="0">
                <a:solidFill>
                  <a:srgbClr val="00838B"/>
                </a:solidFill>
              </a:rPr>
              <a:t>16.1% </a:t>
            </a:r>
            <a:r>
              <a:rPr lang="en-US" sz="2000" b="1" dirty="0" smtClean="0">
                <a:solidFill>
                  <a:srgbClr val="00838B"/>
                </a:solidFill>
              </a:rPr>
              <a:t>nationally</a:t>
            </a:r>
            <a:r>
              <a:rPr lang="en-US" sz="2000" dirty="0" smtClean="0"/>
              <a:t>.</a:t>
            </a:r>
          </a:p>
          <a:p>
            <a:pPr marL="0" lvl="0" indent="0">
              <a:buNone/>
            </a:pPr>
            <a:r>
              <a:rPr lang="en-US" sz="1800" dirty="0" smtClean="0"/>
              <a:t>Electronic </a:t>
            </a:r>
            <a:r>
              <a:rPr lang="en-US" sz="1800" dirty="0"/>
              <a:t>Nicotine </a:t>
            </a:r>
            <a:r>
              <a:rPr lang="en-US" sz="1800" dirty="0" smtClean="0"/>
              <a:t>Use</a:t>
            </a:r>
            <a:endParaRPr lang="en-US" sz="1800" dirty="0"/>
          </a:p>
          <a:p>
            <a:pPr lvl="0"/>
            <a:r>
              <a:rPr lang="en-US" sz="2000" dirty="0" smtClean="0"/>
              <a:t>In </a:t>
            </a:r>
            <a:r>
              <a:rPr lang="en-US" sz="2000" dirty="0"/>
              <a:t>2017, </a:t>
            </a:r>
            <a:r>
              <a:rPr lang="en-US" sz="2000" b="1" dirty="0">
                <a:solidFill>
                  <a:srgbClr val="00838B"/>
                </a:solidFill>
              </a:rPr>
              <a:t>40.6% </a:t>
            </a:r>
            <a:r>
              <a:rPr lang="en-US" sz="2000" dirty="0"/>
              <a:t>of youth self-reported use of an electronic nicotine product in their lifetime</a:t>
            </a:r>
            <a:r>
              <a:rPr lang="en-US" sz="2000" dirty="0" smtClean="0"/>
              <a:t>.</a:t>
            </a:r>
            <a:endParaRPr lang="en-US" sz="2000" dirty="0"/>
          </a:p>
          <a:p>
            <a:pPr lvl="0"/>
            <a:r>
              <a:rPr lang="en-US" sz="2000" dirty="0" smtClean="0"/>
              <a:t>In </a:t>
            </a:r>
            <a:r>
              <a:rPr lang="en-US" sz="2000" dirty="0"/>
              <a:t>2017, </a:t>
            </a:r>
            <a:r>
              <a:rPr lang="en-US" sz="2000" b="1" dirty="0">
                <a:solidFill>
                  <a:srgbClr val="00838B"/>
                </a:solidFill>
              </a:rPr>
              <a:t>4.1% </a:t>
            </a:r>
            <a:r>
              <a:rPr lang="en-US" sz="2000" dirty="0"/>
              <a:t>adults self-reported current use of an electronic nicotine product.</a:t>
            </a:r>
          </a:p>
          <a:p>
            <a:pPr lvl="0"/>
            <a:endParaRPr lang="en-US" sz="1800" dirty="0"/>
          </a:p>
          <a:p>
            <a:pPr marL="0" lvl="0" indent="0">
              <a:buNone/>
            </a:pPr>
            <a:endParaRPr lang="en-US" sz="1800" b="1" dirty="0">
              <a:solidFill>
                <a:srgbClr val="00838B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>
          <a:xfrm>
            <a:off x="4627957" y="1302607"/>
            <a:ext cx="3887391" cy="293250"/>
          </a:xfrm>
        </p:spPr>
        <p:txBody>
          <a:bodyPr anchor="ctr">
            <a:normAutofit fontScale="70000" lnSpcReduction="20000"/>
          </a:bodyPr>
          <a:lstStyle/>
          <a:p>
            <a:pPr algn="ctr"/>
            <a:r>
              <a:rPr lang="en-US" sz="2400" dirty="0" smtClean="0"/>
              <a:t>Marijuana</a:t>
            </a:r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>
          <a:xfrm>
            <a:off x="4627957" y="1794294"/>
            <a:ext cx="3887391" cy="4063042"/>
          </a:xfrm>
        </p:spPr>
        <p:txBody>
          <a:bodyPr>
            <a:noAutofit/>
          </a:bodyPr>
          <a:lstStyle/>
          <a:p>
            <a:pPr lvl="0"/>
            <a:endParaRPr lang="en-US" sz="2000" dirty="0" smtClean="0"/>
          </a:p>
          <a:p>
            <a:pPr lvl="0"/>
            <a:r>
              <a:rPr lang="en-US" sz="2000" dirty="0" smtClean="0"/>
              <a:t>In </a:t>
            </a:r>
            <a:r>
              <a:rPr lang="en-US" sz="2000" dirty="0"/>
              <a:t>2017, </a:t>
            </a:r>
            <a:r>
              <a:rPr lang="en-US" sz="2000" b="1" dirty="0">
                <a:solidFill>
                  <a:srgbClr val="00838B"/>
                </a:solidFill>
              </a:rPr>
              <a:t>18.6%</a:t>
            </a:r>
            <a:r>
              <a:rPr lang="en-US" sz="2000" dirty="0"/>
              <a:t> of </a:t>
            </a:r>
            <a:r>
              <a:rPr lang="en-US" sz="2000" dirty="0" smtClean="0"/>
              <a:t>youth reportedly</a:t>
            </a:r>
            <a:r>
              <a:rPr lang="en-US" sz="2000" b="1" dirty="0" smtClean="0"/>
              <a:t> </a:t>
            </a:r>
            <a:r>
              <a:rPr lang="en-US" sz="2000" dirty="0"/>
              <a:t>used marijuana one or more times in the </a:t>
            </a:r>
            <a:r>
              <a:rPr lang="en-US" sz="2000" b="1" dirty="0">
                <a:solidFill>
                  <a:srgbClr val="00838B"/>
                </a:solidFill>
              </a:rPr>
              <a:t>past 30 days </a:t>
            </a:r>
            <a:r>
              <a:rPr lang="en-US" sz="2000" dirty="0"/>
              <a:t>compared to </a:t>
            </a:r>
            <a:r>
              <a:rPr lang="en-US" sz="2000" b="1" dirty="0">
                <a:solidFill>
                  <a:srgbClr val="00838B"/>
                </a:solidFill>
              </a:rPr>
              <a:t>19.8% nationally</a:t>
            </a:r>
            <a:r>
              <a:rPr lang="en-US" sz="2000" dirty="0" smtClean="0"/>
              <a:t>.</a:t>
            </a:r>
            <a:endParaRPr lang="en-US" sz="2000" dirty="0"/>
          </a:p>
          <a:p>
            <a:pPr lvl="0"/>
            <a:r>
              <a:rPr lang="en-US" sz="2000" dirty="0"/>
              <a:t>In 2017, </a:t>
            </a:r>
            <a:r>
              <a:rPr lang="en-US" sz="2000" b="1" dirty="0">
                <a:solidFill>
                  <a:srgbClr val="00838B"/>
                </a:solidFill>
              </a:rPr>
              <a:t>35.5%</a:t>
            </a:r>
            <a:r>
              <a:rPr lang="en-US" sz="2000" dirty="0"/>
              <a:t> of youth </a:t>
            </a:r>
            <a:r>
              <a:rPr lang="en-US" sz="2000" dirty="0" smtClean="0"/>
              <a:t>reportedly used </a:t>
            </a:r>
            <a:r>
              <a:rPr lang="en-US" sz="2000" dirty="0"/>
              <a:t>marijuana </a:t>
            </a:r>
            <a:r>
              <a:rPr lang="en-US" sz="2000" b="1" dirty="0">
                <a:solidFill>
                  <a:srgbClr val="00838B"/>
                </a:solidFill>
              </a:rPr>
              <a:t>at least once in their lifetime </a:t>
            </a:r>
            <a:r>
              <a:rPr lang="en-US" sz="2000" dirty="0"/>
              <a:t>compared to </a:t>
            </a:r>
            <a:r>
              <a:rPr lang="en-US" sz="2000" b="1" dirty="0">
                <a:solidFill>
                  <a:srgbClr val="00838B"/>
                </a:solidFill>
              </a:rPr>
              <a:t>35.6% nationally</a:t>
            </a:r>
            <a:r>
              <a:rPr lang="en-US" sz="2000" dirty="0" smtClean="0"/>
              <a:t>.</a:t>
            </a:r>
            <a:endParaRPr lang="en-US" sz="2000" dirty="0"/>
          </a:p>
          <a:p>
            <a:r>
              <a:rPr lang="en-US" sz="2000" dirty="0"/>
              <a:t>Roughly </a:t>
            </a:r>
            <a:r>
              <a:rPr lang="en-US" sz="2000" b="1" dirty="0">
                <a:solidFill>
                  <a:srgbClr val="00838B"/>
                </a:solidFill>
              </a:rPr>
              <a:t>7 in 10 (72.4%)</a:t>
            </a:r>
            <a:r>
              <a:rPr lang="en-US" sz="2000" dirty="0">
                <a:solidFill>
                  <a:srgbClr val="00838B"/>
                </a:solidFill>
              </a:rPr>
              <a:t> </a:t>
            </a:r>
            <a:r>
              <a:rPr lang="en-US" sz="2000" dirty="0"/>
              <a:t>of youth age 12 - 17 in 2016 - 2017 </a:t>
            </a:r>
            <a:r>
              <a:rPr lang="en-US" sz="2000" b="1" dirty="0">
                <a:solidFill>
                  <a:srgbClr val="00838B"/>
                </a:solidFill>
              </a:rPr>
              <a:t>perceived no great risk</a:t>
            </a:r>
            <a:r>
              <a:rPr lang="en-US" sz="2000" dirty="0">
                <a:solidFill>
                  <a:srgbClr val="00838B"/>
                </a:solidFill>
              </a:rPr>
              <a:t> </a:t>
            </a:r>
            <a:r>
              <a:rPr lang="en-US" sz="2000" dirty="0"/>
              <a:t>from smoking marijuana once a month.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628650" y="6352225"/>
            <a:ext cx="3869532" cy="365125"/>
          </a:xfrm>
        </p:spPr>
        <p:txBody>
          <a:bodyPr anchor="t"/>
          <a:lstStyle/>
          <a:p>
            <a:pPr algn="l"/>
            <a:r>
              <a:rPr lang="en-US" dirty="0"/>
              <a:t>Source: 2017 Youth Risk Behavioral Surveillance System (YRBSS)  </a:t>
            </a:r>
          </a:p>
          <a:p>
            <a:pPr algn="l"/>
            <a:r>
              <a:rPr lang="en-US" dirty="0"/>
              <a:t>2018 Behavioral Risk Factor Surveillance System (BRFSS)</a:t>
            </a:r>
          </a:p>
          <a:p>
            <a:pPr algn="l"/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28650" y="801062"/>
            <a:ext cx="7886700" cy="36637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b="1" dirty="0" smtClean="0">
                <a:latin typeface="+mn-lt"/>
              </a:rPr>
              <a:t>Population At Risk</a:t>
            </a:r>
            <a:endParaRPr lang="en-US" sz="2800" b="1" dirty="0">
              <a:latin typeface="+mn-lt"/>
            </a:endParaRPr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4973488" y="6352224"/>
            <a:ext cx="386953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ct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/>
              <a:t>Source: 2017 Youth Risk Behavior Surveillance System (YRBSS)   National Survey on Drug Use and Health (NSDUH)</a:t>
            </a:r>
          </a:p>
        </p:txBody>
      </p:sp>
    </p:spTree>
    <p:extLst>
      <p:ext uri="{BB962C8B-B14F-4D97-AF65-F5344CB8AC3E}">
        <p14:creationId xmlns:p14="http://schemas.microsoft.com/office/powerpoint/2010/main" val="35527210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628650" y="1262009"/>
            <a:ext cx="3868340" cy="305746"/>
          </a:xfrm>
        </p:spPr>
        <p:txBody>
          <a:bodyPr anchor="ctr">
            <a:normAutofit fontScale="85000" lnSpcReduction="20000"/>
          </a:bodyPr>
          <a:lstStyle/>
          <a:p>
            <a:pPr algn="ctr"/>
            <a:r>
              <a:rPr lang="en-US" sz="2400" dirty="0" smtClean="0"/>
              <a:t>Alcohol	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629842" y="1697052"/>
            <a:ext cx="3868340" cy="4160284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2000" dirty="0" smtClean="0"/>
              <a:t>Youth</a:t>
            </a:r>
          </a:p>
          <a:p>
            <a:r>
              <a:rPr lang="en-US" sz="2000" dirty="0" smtClean="0"/>
              <a:t>In </a:t>
            </a:r>
            <a:r>
              <a:rPr lang="en-US" sz="2000" dirty="0"/>
              <a:t>2017, </a:t>
            </a:r>
            <a:r>
              <a:rPr lang="en-US" sz="2000" b="1" dirty="0">
                <a:solidFill>
                  <a:srgbClr val="00838B"/>
                </a:solidFill>
              </a:rPr>
              <a:t>10.4%</a:t>
            </a:r>
            <a:r>
              <a:rPr lang="en-US" sz="2000" dirty="0"/>
              <a:t> of high-school students reported </a:t>
            </a:r>
            <a:r>
              <a:rPr lang="en-US" sz="2000" b="1" dirty="0">
                <a:solidFill>
                  <a:srgbClr val="00838B"/>
                </a:solidFill>
              </a:rPr>
              <a:t>binge drinking</a:t>
            </a:r>
            <a:r>
              <a:rPr lang="en-US" sz="2000" dirty="0"/>
              <a:t>.</a:t>
            </a:r>
          </a:p>
          <a:p>
            <a:pPr lvl="0"/>
            <a:r>
              <a:rPr lang="en-US" sz="2000" dirty="0"/>
              <a:t>In 2017, </a:t>
            </a:r>
            <a:r>
              <a:rPr lang="en-US" sz="2000" b="1" dirty="0">
                <a:solidFill>
                  <a:srgbClr val="00838B"/>
                </a:solidFill>
              </a:rPr>
              <a:t>22.9%</a:t>
            </a:r>
            <a:r>
              <a:rPr lang="en-US" sz="2000" dirty="0"/>
              <a:t> </a:t>
            </a:r>
            <a:r>
              <a:rPr lang="en-US" sz="2000" dirty="0" smtClean="0"/>
              <a:t>reportedly had </a:t>
            </a:r>
            <a:r>
              <a:rPr lang="en-US" sz="2000" dirty="0"/>
              <a:t>at least</a:t>
            </a:r>
            <a:r>
              <a:rPr lang="en-US" sz="2000" b="1" dirty="0"/>
              <a:t> </a:t>
            </a:r>
            <a:r>
              <a:rPr lang="en-US" sz="2000" dirty="0"/>
              <a:t>one drink of alcohol</a:t>
            </a:r>
            <a:r>
              <a:rPr lang="en-US" sz="2000" b="1" dirty="0"/>
              <a:t> </a:t>
            </a:r>
            <a:r>
              <a:rPr lang="en-US" sz="2000" b="1" dirty="0">
                <a:solidFill>
                  <a:srgbClr val="00838B"/>
                </a:solidFill>
              </a:rPr>
              <a:t>in past 30 days</a:t>
            </a:r>
            <a:r>
              <a:rPr lang="en-US" sz="2000" dirty="0" smtClean="0"/>
              <a:t>.</a:t>
            </a:r>
          </a:p>
          <a:p>
            <a:pPr marL="0" lvl="0" indent="0">
              <a:buNone/>
            </a:pPr>
            <a:r>
              <a:rPr lang="en-US" sz="2000" dirty="0" smtClean="0"/>
              <a:t>Adults</a:t>
            </a:r>
            <a:endParaRPr lang="en-US" sz="2000" dirty="0"/>
          </a:p>
          <a:p>
            <a:pPr lvl="0"/>
            <a:r>
              <a:rPr lang="en-US" sz="2000" dirty="0" smtClean="0"/>
              <a:t>In </a:t>
            </a:r>
            <a:r>
              <a:rPr lang="en-US" sz="2000" dirty="0"/>
              <a:t>2018, </a:t>
            </a:r>
            <a:r>
              <a:rPr lang="en-US" sz="2000" b="1" dirty="0">
                <a:solidFill>
                  <a:srgbClr val="00838B"/>
                </a:solidFill>
              </a:rPr>
              <a:t>15.1%</a:t>
            </a:r>
            <a:r>
              <a:rPr lang="en-US" sz="2000" dirty="0"/>
              <a:t> of adults reported </a:t>
            </a:r>
            <a:r>
              <a:rPr lang="en-US" sz="2000" b="1" dirty="0">
                <a:solidFill>
                  <a:srgbClr val="00838B"/>
                </a:solidFill>
              </a:rPr>
              <a:t>binge drinking</a:t>
            </a:r>
            <a:r>
              <a:rPr lang="en-US" sz="2000" dirty="0"/>
              <a:t> (5 more drinks for males &amp; 4 or more drinks for females on one occasion).</a:t>
            </a:r>
          </a:p>
          <a:p>
            <a:r>
              <a:rPr lang="en-US" sz="2000" dirty="0"/>
              <a:t>In 2018, </a:t>
            </a:r>
            <a:r>
              <a:rPr lang="en-US" sz="2000" b="1" dirty="0">
                <a:solidFill>
                  <a:srgbClr val="00838B"/>
                </a:solidFill>
              </a:rPr>
              <a:t>48.5%</a:t>
            </a:r>
            <a:r>
              <a:rPr lang="en-US" sz="2000" dirty="0"/>
              <a:t> of adults have had at least</a:t>
            </a:r>
            <a:r>
              <a:rPr lang="en-US" sz="2000" b="1" dirty="0"/>
              <a:t> </a:t>
            </a:r>
            <a:r>
              <a:rPr lang="en-US" sz="2000" dirty="0"/>
              <a:t>one drink</a:t>
            </a:r>
            <a:r>
              <a:rPr lang="en-US" sz="2000" b="1" dirty="0"/>
              <a:t> </a:t>
            </a:r>
            <a:r>
              <a:rPr lang="en-US" sz="2000" b="1" dirty="0">
                <a:solidFill>
                  <a:srgbClr val="00838B"/>
                </a:solidFill>
              </a:rPr>
              <a:t>in past 30 days</a:t>
            </a:r>
            <a:r>
              <a:rPr lang="en-US" sz="2000" dirty="0"/>
              <a:t>. </a:t>
            </a:r>
          </a:p>
          <a:p>
            <a:pPr marL="0" lvl="0" indent="0">
              <a:buNone/>
            </a:pPr>
            <a:endParaRPr lang="en-US" sz="1800" b="1" dirty="0">
              <a:solidFill>
                <a:srgbClr val="00838B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>
          <a:xfrm>
            <a:off x="4627957" y="1302607"/>
            <a:ext cx="3887391" cy="293250"/>
          </a:xfrm>
        </p:spPr>
        <p:txBody>
          <a:bodyPr anchor="ctr">
            <a:normAutofit fontScale="70000" lnSpcReduction="20000"/>
          </a:bodyPr>
          <a:lstStyle/>
          <a:p>
            <a:pPr algn="ctr"/>
            <a:r>
              <a:rPr lang="en-US" sz="2400" dirty="0" smtClean="0"/>
              <a:t>Opioid</a:t>
            </a:r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>
          <a:xfrm>
            <a:off x="4572000" y="1745673"/>
            <a:ext cx="3887391" cy="406304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Youth</a:t>
            </a:r>
          </a:p>
          <a:p>
            <a:pPr lvl="0"/>
            <a:r>
              <a:rPr lang="en-US" dirty="0"/>
              <a:t>In 2017, </a:t>
            </a:r>
            <a:r>
              <a:rPr lang="en-US" b="1" dirty="0">
                <a:solidFill>
                  <a:srgbClr val="00838B"/>
                </a:solidFill>
              </a:rPr>
              <a:t>15.2%</a:t>
            </a:r>
            <a:r>
              <a:rPr lang="en-US" dirty="0">
                <a:solidFill>
                  <a:srgbClr val="00838B"/>
                </a:solidFill>
              </a:rPr>
              <a:t> </a:t>
            </a:r>
            <a:r>
              <a:rPr lang="en-US" dirty="0"/>
              <a:t>of youth in South Carolina </a:t>
            </a:r>
            <a:r>
              <a:rPr lang="en-US" dirty="0" smtClean="0"/>
              <a:t>reportedly took </a:t>
            </a:r>
            <a:r>
              <a:rPr lang="en-US" dirty="0"/>
              <a:t>a pain prescription medicine without a doctor’s prescription or differently than how a doctor told them to use it, compared to </a:t>
            </a:r>
            <a:r>
              <a:rPr lang="en-US" b="1" dirty="0">
                <a:solidFill>
                  <a:srgbClr val="00838B"/>
                </a:solidFill>
              </a:rPr>
              <a:t>14% nationally</a:t>
            </a:r>
            <a:r>
              <a:rPr lang="en-US" dirty="0"/>
              <a:t>.</a:t>
            </a:r>
          </a:p>
          <a:p>
            <a:pPr marL="0" lvl="0" indent="0">
              <a:buNone/>
            </a:pPr>
            <a:endParaRPr lang="en-US" sz="2000" dirty="0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628650" y="6352225"/>
            <a:ext cx="3869532" cy="365125"/>
          </a:xfrm>
        </p:spPr>
        <p:txBody>
          <a:bodyPr anchor="t"/>
          <a:lstStyle/>
          <a:p>
            <a:pPr algn="l"/>
            <a:r>
              <a:rPr lang="en-US" dirty="0"/>
              <a:t>Source: Youth Risk Behaviors Survey (YRBS) </a:t>
            </a:r>
          </a:p>
          <a:p>
            <a:pPr algn="l"/>
            <a:r>
              <a:rPr lang="en-US" dirty="0"/>
              <a:t>             Behavioral Risk Factor Surveillance System (BRFSS)</a:t>
            </a:r>
          </a:p>
          <a:p>
            <a:pPr algn="l"/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28650" y="801062"/>
            <a:ext cx="7886700" cy="36637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b="1" dirty="0" smtClean="0">
                <a:latin typeface="+mn-lt"/>
              </a:rPr>
              <a:t>Population At Risk</a:t>
            </a:r>
            <a:endParaRPr lang="en-US" sz="2800" b="1" dirty="0">
              <a:latin typeface="+mn-lt"/>
            </a:endParaRPr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4973488" y="6352224"/>
            <a:ext cx="386953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ct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/>
              <a:t>Source: 2017 Youth Risk Behavior Surveillance System (YRBSS)</a:t>
            </a:r>
          </a:p>
        </p:txBody>
      </p:sp>
    </p:spTree>
    <p:extLst>
      <p:ext uri="{BB962C8B-B14F-4D97-AF65-F5344CB8AC3E}">
        <p14:creationId xmlns:p14="http://schemas.microsoft.com/office/powerpoint/2010/main" val="20671603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ODAS Powerpoint Template.Wide.potx" id="{299000E8-42EC-4BE4-9762-FEF24C76490B}" vid="{0DC2CE1F-6447-4548-9DC7-1B2FF26E3A6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DAODAS Powerpoint Template.Wide</Template>
  <TotalTime>267</TotalTime>
  <Words>1255</Words>
  <Application>Microsoft Office PowerPoint</Application>
  <PresentationFormat>On-screen Show (4:3)</PresentationFormat>
  <Paragraphs>174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Office Theme</vt:lpstr>
      <vt:lpstr>PowerPoint Presentation</vt:lpstr>
      <vt:lpstr>Agenda</vt:lpstr>
      <vt:lpstr>Purpose of the Fact Sheet</vt:lpstr>
      <vt:lpstr>Quick Stats</vt:lpstr>
      <vt:lpstr>Quick Stats</vt:lpstr>
      <vt:lpstr>Quick Stats</vt:lpstr>
      <vt:lpstr>Population At Risk</vt:lpstr>
      <vt:lpstr>Population At Risk</vt:lpstr>
      <vt:lpstr>Population At Risk</vt:lpstr>
      <vt:lpstr>Graphs - Opioids</vt:lpstr>
      <vt:lpstr>Graphs: Hepatitis C and AIDS</vt:lpstr>
      <vt:lpstr>Graphs: Alcohol</vt:lpstr>
      <vt:lpstr>Graphs: Tobacco &amp; Marijuana</vt:lpstr>
      <vt:lpstr>Data Sources</vt:lpstr>
      <vt:lpstr>PowerPoint Presentation</vt:lpstr>
    </vt:vector>
  </TitlesOfParts>
  <Company>SCDAODAS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Khan, Sazid</dc:creator>
  <cp:lastModifiedBy>Jehan, Sadia</cp:lastModifiedBy>
  <cp:revision>55</cp:revision>
  <cp:lastPrinted>2019-11-06T20:02:24Z</cp:lastPrinted>
  <dcterms:created xsi:type="dcterms:W3CDTF">2019-09-24T15:08:39Z</dcterms:created>
  <dcterms:modified xsi:type="dcterms:W3CDTF">2019-12-02T13:35:49Z</dcterms:modified>
</cp:coreProperties>
</file>